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Montserrat"/>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1389435-3FF8-4E28-AB86-B82F40538A95}">
  <a:tblStyle styleId="{B1389435-3FF8-4E28-AB86-B82F40538A9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Montserrat-italic.fntdata"/><Relationship Id="rId10" Type="http://schemas.openxmlformats.org/officeDocument/2006/relationships/slide" Target="slides/slide5.xml"/><Relationship Id="rId32" Type="http://schemas.openxmlformats.org/officeDocument/2006/relationships/font" Target="fonts/Montserrat-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Montserrat-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9" name="Shape 1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首先在第一個task的部分我們對小說的內容做了一些分析，第一個是人物關係圖，一開始我們先將小說文本中每個主角出現或是提及的句子行數記下來，輸出成一個csv檔，接著根據這份檔案去找哪些角色的名字有同時出現在同一個章節的三行以內，有的話我們就將他們之間記錄一條邊，次數越多關聯就越強。這邊我們是使用gephi來畫圖。</a:t>
            </a:r>
            <a:endParaRPr/>
          </a:p>
          <a:p>
            <a:pPr indent="0" lvl="0" marL="0">
              <a:spcBef>
                <a:spcPts val="0"/>
              </a:spcBef>
              <a:spcAft>
                <a:spcPts val="0"/>
              </a:spcAft>
              <a:buNone/>
            </a:pPr>
            <a:r>
              <a:rPr lang="zh-TW"/>
              <a:t>接著我們會針對書中死亡的人和作者使用的視角做一些統計，並畫出圖表方便觀察，用的是小說的內容和 kaggle 的 dataset。</a:t>
            </a:r>
            <a:endParaRPr/>
          </a:p>
          <a:p>
            <a:pPr indent="0" lvl="0" marL="0">
              <a:spcBef>
                <a:spcPts val="0"/>
              </a:spcBef>
              <a:spcAft>
                <a:spcPts val="0"/>
              </a:spcAft>
              <a:buNone/>
            </a:pPr>
            <a:r>
              <a:rPr lang="zh-TW"/>
              <a:t>最後我們使用TF-IDF去找出小說中每一集的30個關鍵字，並將他以wordcloud的方式呈現。</a:t>
            </a:r>
            <a:endParaRPr/>
          </a:p>
          <a:p>
            <a:pPr indent="0" lvl="0" marL="0">
              <a:spcBef>
                <a:spcPts val="0"/>
              </a:spcBef>
              <a:spcAft>
                <a:spcPts val="0"/>
              </a:spcAft>
              <a:buNone/>
            </a:pPr>
            <a:r>
              <a:t/>
            </a:r>
            <a:endParaRPr/>
          </a:p>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5" name="Shape 19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在預測的部分，如剛剛dataset的敘述，我們必須做前處理</a:t>
            </a:r>
            <a:endParaRPr/>
          </a:p>
          <a:p>
            <a:pPr indent="0" lvl="0" marL="0">
              <a:spcBef>
                <a:spcPts val="0"/>
              </a:spcBef>
              <a:spcAft>
                <a:spcPts val="0"/>
              </a:spcAft>
              <a:buNone/>
            </a:pPr>
            <a:r>
              <a:rPr lang="zh-TW"/>
              <a:t>我們找到一個冰與火之歌專屬的維基，他收集了所有小說和影集的資料</a:t>
            </a:r>
            <a:endParaRPr/>
          </a:p>
          <a:p>
            <a:pPr indent="0" lvl="0" marL="0">
              <a:spcBef>
                <a:spcPts val="0"/>
              </a:spcBef>
              <a:spcAft>
                <a:spcPts val="0"/>
              </a:spcAft>
              <a:buNone/>
            </a:pPr>
            <a:r>
              <a:rPr lang="zh-TW"/>
              <a:t>在用beautifulSoup到爬到額外我們需要的資料</a:t>
            </a:r>
            <a:endParaRPr/>
          </a:p>
          <a:p>
            <a:pPr indent="0" lvl="0" marL="0">
              <a:spcBef>
                <a:spcPts val="0"/>
              </a:spcBef>
              <a:spcAft>
                <a:spcPts val="0"/>
              </a:spcAft>
              <a:buNone/>
            </a:pPr>
            <a:r>
              <a:rPr lang="zh-TW"/>
              <a:t>接下來我們利用資料彼此的相關性加上維基網站推導出缺失的資料</a:t>
            </a:r>
            <a:endParaRPr/>
          </a:p>
          <a:p>
            <a:pPr indent="0" lvl="0" marL="0">
              <a:spcBef>
                <a:spcPts val="0"/>
              </a:spcBef>
              <a:spcAft>
                <a:spcPts val="0"/>
              </a:spcAft>
              <a:buNone/>
            </a:pPr>
            <a:r>
              <a:rPr lang="zh-TW"/>
              <a:t>最後由於dataset中都是類別性的資料，例如Stark家族 Lannister家族之類</a:t>
            </a:r>
            <a:endParaRPr/>
          </a:p>
          <a:p>
            <a:pPr indent="0" lvl="0" marL="0">
              <a:spcBef>
                <a:spcPts val="0"/>
              </a:spcBef>
              <a:spcAft>
                <a:spcPts val="0"/>
              </a:spcAft>
              <a:buNone/>
            </a:pPr>
            <a:r>
              <a:rPr lang="zh-TW"/>
              <a:t>所以我們轉換成one hot encoding之後在放入model</a:t>
            </a:r>
            <a:endParaRPr/>
          </a:p>
          <a:p>
            <a:pPr indent="0" lvl="0" marL="0">
              <a:spcBef>
                <a:spcPts val="0"/>
              </a:spcBef>
              <a:spcAft>
                <a:spcPts val="0"/>
              </a:spcAft>
              <a:buNone/>
            </a:pPr>
            <a:r>
              <a:rPr lang="zh-TW"/>
              <a:t>我們用了很多model測試實驗出哪種方法最好</a:t>
            </a:r>
            <a:endParaRPr/>
          </a:p>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右邊這張圖是我們利用前面講的方式畫出的角色關係圖，node大小代表出現次數，顏色代表家族，連出去線的粗細代表兩個角色之間的關係程度</a:t>
            </a:r>
            <a:endParaRPr/>
          </a:p>
          <a:p>
            <a:pPr indent="0" lvl="0" marL="0">
              <a:spcBef>
                <a:spcPts val="0"/>
              </a:spcBef>
              <a:spcAft>
                <a:spcPts val="0"/>
              </a:spcAft>
              <a:buNone/>
            </a:pPr>
            <a:r>
              <a:rPr lang="zh-TW"/>
              <a:t>可以看到幾個主要角色的圈圈都很大，尤其是 Jon 和 Tyrion ，他們的圈圈看起來應該是最大的而且連出去的線也多，他們應該可以算是這個故事中的主角。</a:t>
            </a:r>
            <a:endParaRPr/>
          </a:p>
          <a:p>
            <a:pPr indent="0" lvl="0" marL="0">
              <a:spcBef>
                <a:spcPts val="0"/>
              </a:spcBef>
              <a:spcAft>
                <a:spcPts val="0"/>
              </a:spcAft>
              <a:buNone/>
            </a:pPr>
            <a:r>
              <a:rPr lang="zh-TW"/>
              <a:t>不過並不是點點大就表示他一定與很多其他人有關，像 Bran 和 Daenerys 他們連出去的線不多，但是都很粗，這表示他們的故事都比較集中在幾個人身上。</a:t>
            </a:r>
            <a:endParaRPr/>
          </a:p>
          <a:p>
            <a:pPr indent="0" lvl="0" marL="0">
              <a:spcBef>
                <a:spcPts val="0"/>
              </a:spcBef>
              <a:spcAft>
                <a:spcPts val="0"/>
              </a:spcAft>
              <a:buNone/>
            </a:pPr>
            <a:r>
              <a:rPr lang="zh-TW"/>
              <a:t>從圖中也可以發現主角群中以stark家族佔最大宗。</a:t>
            </a:r>
            <a:endParaRPr/>
          </a:p>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接下來是我們對書中的死亡人數做的一些統計，首先是各個家族一到五集的死亡人數變化，我們是以十個章節為單位去統計的。</a:t>
            </a:r>
            <a:endParaRPr/>
          </a:p>
          <a:p>
            <a:pPr indent="0" lvl="0" marL="0" rtl="0">
              <a:spcBef>
                <a:spcPts val="0"/>
              </a:spcBef>
              <a:spcAft>
                <a:spcPts val="0"/>
              </a:spcAft>
              <a:buNone/>
            </a:pPr>
            <a:r>
              <a:rPr lang="zh-TW"/>
              <a:t>從圖上可以看到守夜人是最常死亡的組群，也就是圖上淺藍色的部分，幾乎每隔一小段時間就會有人死掉，而 stark 家族，圖上深綠色的部分，我們可以發現他們在前三集死了許多人，但後面開始就沒有什麼人死亡了，而那些存活的 stark 家族的人也就是現在的幾位主要角色，可以看得出勢力的消長。</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6" name="Shape 21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我們把剛剛的死亡人數做統合做出這個圓餅圖，可以看到除了其他以外的分類，死亡人數最多的是淺藍色部分的守夜人，這應該與他們的職業有關，因為需要抵抗異鬼的攻擊容易傷亡慘重。而第二多的是深綠色的 stark 家族，這應該與他們是除了皇族外勢力較強的家族有關，所以不僅皇室把他們列為死對頭，其他多方勢力也把他們當成敵人。深紅色的 lannister 和 和藍色的baratheon 他們的死亡人數也不少，他們都是與皇族有關的家族，在這場爭奪鐵王座的戰爭中死亡人數多也是合理的。</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3" name="Shape 22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這張圖代表的是作者以哪些角色的視角寫了多少章節。視角最多的前幾個角色，都是我們認知的主要角色群，這也表示故事都是圍繞著他們進行的</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0" name="Shape 23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再來就是我們有使用tfidf去找出一到五集的關鍵字，那因為空間的關係，我們這邊就只放兩集的圖片。</a:t>
            </a:r>
            <a:endParaRPr/>
          </a:p>
          <a:p>
            <a:pPr indent="0" lvl="0" marL="0">
              <a:spcBef>
                <a:spcPts val="0"/>
              </a:spcBef>
              <a:spcAft>
                <a:spcPts val="0"/>
              </a:spcAft>
              <a:buNone/>
            </a:pPr>
            <a:r>
              <a:rPr lang="zh-TW"/>
              <a:t>我們發現lord 和 ser 在每一集的關鍵字都有出現在蠻前面的地方，這應該與他們講話的習慣有關，因為故事背景是圍繞在貴族之間，所以用字遣詞就會是這些敬語</a:t>
            </a:r>
            <a:endParaRPr/>
          </a:p>
          <a:p>
            <a:pPr indent="0" lvl="0" marL="0" rtl="0">
              <a:spcBef>
                <a:spcPts val="0"/>
              </a:spcBef>
              <a:spcAft>
                <a:spcPts val="0"/>
              </a:spcAft>
              <a:buNone/>
            </a:pPr>
            <a:r>
              <a:rPr lang="zh-TW"/>
              <a:t>另外我們可以發現到每一級的關鍵字都會出現一些人名，從這裡我們也可以看出每一級著重的故事是在哪些角色身上。</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Shape 2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8" name="Shape 2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zh-TW" sz="1200">
                <a:solidFill>
                  <a:srgbClr val="222222"/>
                </a:solidFill>
              </a:rPr>
              <a:t>Precision :</a:t>
            </a:r>
            <a:r>
              <a:rPr lang="zh-TW" sz="1400">
                <a:solidFill>
                  <a:srgbClr val="FFFFFF"/>
                </a:solidFill>
              </a:rPr>
              <a:t>"""</a:t>
            </a:r>
            <a:endParaRPr sz="1400">
              <a:solidFill>
                <a:srgbClr val="FFFFFF"/>
              </a:solidFill>
            </a:endParaRPr>
          </a:p>
          <a:p>
            <a:pPr indent="0" lvl="0" marL="0" rtl="0">
              <a:lnSpc>
                <a:spcPct val="115000"/>
              </a:lnSpc>
              <a:spcBef>
                <a:spcPts val="800"/>
              </a:spcBef>
              <a:spcAft>
                <a:spcPts val="0"/>
              </a:spcAft>
              <a:buNone/>
            </a:pPr>
            <a:r>
              <a:rPr lang="zh-TW" sz="1200">
                <a:solidFill>
                  <a:srgbClr val="222222"/>
                </a:solidFill>
              </a:rPr>
              <a:t>TP (true positives, i.e. correctly predicted dead characters), 正確預測活著的人</a:t>
            </a:r>
            <a:br>
              <a:rPr lang="zh-TW" sz="1200">
                <a:solidFill>
                  <a:srgbClr val="222222"/>
                </a:solidFill>
              </a:rPr>
            </a:br>
            <a:r>
              <a:rPr lang="zh-TW" sz="1200">
                <a:solidFill>
                  <a:srgbClr val="222222"/>
                </a:solidFill>
              </a:rPr>
              <a:t>FP (false positives, i.e. alive characters predicted to be dead),  錯誤預測 : 死掉的人被預測活著</a:t>
            </a:r>
            <a:br>
              <a:rPr lang="zh-TW" sz="1200">
                <a:solidFill>
                  <a:srgbClr val="222222"/>
                </a:solidFill>
              </a:rPr>
            </a:br>
            <a:r>
              <a:rPr lang="zh-TW" sz="1200">
                <a:solidFill>
                  <a:srgbClr val="222222"/>
                </a:solidFill>
              </a:rPr>
              <a:t>FN (false negatives, i.e. dead characters predicted to be alive),  錯誤預測:活著的人被預測死掉</a:t>
            </a:r>
            <a:br>
              <a:rPr lang="zh-TW" sz="1200">
                <a:solidFill>
                  <a:srgbClr val="222222"/>
                </a:solidFill>
              </a:rPr>
            </a:br>
            <a:r>
              <a:rPr lang="zh-TW" sz="1200">
                <a:solidFill>
                  <a:srgbClr val="222222"/>
                </a:solidFill>
              </a:rPr>
              <a:t>TN (true negatives, i.e. correctly predicted alive characters). 正確預測已死的人</a:t>
            </a:r>
            <a:br>
              <a:rPr lang="zh-TW" sz="1200">
                <a:solidFill>
                  <a:srgbClr val="222222"/>
                </a:solidFill>
              </a:rPr>
            </a:br>
            <a:r>
              <a:rPr lang="zh-TW" sz="1200">
                <a:solidFill>
                  <a:srgbClr val="222222"/>
                </a:solidFill>
              </a:rPr>
              <a:t>Precision=TP/(TP+FP)</a:t>
            </a:r>
            <a:br>
              <a:rPr lang="zh-TW" sz="1200">
                <a:solidFill>
                  <a:srgbClr val="222222"/>
                </a:solidFill>
              </a:rPr>
            </a:br>
            <a:r>
              <a:rPr lang="zh-TW" sz="1200">
                <a:solidFill>
                  <a:srgbClr val="222222"/>
                </a:solidFill>
              </a:rPr>
              <a:t>Recall=TP/(TP+FN)</a:t>
            </a:r>
            <a:br>
              <a:rPr lang="zh-TW" sz="1200">
                <a:solidFill>
                  <a:srgbClr val="222222"/>
                </a:solidFill>
              </a:rPr>
            </a:br>
            <a:r>
              <a:rPr lang="zh-TW" sz="1200">
                <a:solidFill>
                  <a:srgbClr val="222222"/>
                </a:solidFill>
              </a:rPr>
              <a:t>F=2*(Precision*Recall)/(Precision+Recall)</a:t>
            </a:r>
            <a:br>
              <a:rPr lang="zh-TW" sz="1200">
                <a:solidFill>
                  <a:srgbClr val="222222"/>
                </a:solidFill>
              </a:rPr>
            </a:br>
            <a:endParaRPr sz="1200">
              <a:solidFill>
                <a:srgbClr val="222222"/>
              </a:solidFill>
            </a:endParaRPr>
          </a:p>
          <a:p>
            <a:pPr indent="0" lvl="0" marL="0" rtl="0">
              <a:lnSpc>
                <a:spcPct val="115000"/>
              </a:lnSpc>
              <a:spcBef>
                <a:spcPts val="800"/>
              </a:spcBef>
              <a:spcAft>
                <a:spcPts val="0"/>
              </a:spcAft>
              <a:buNone/>
            </a:pPr>
            <a:r>
              <a:rPr lang="zh-TW" sz="1200">
                <a:solidFill>
                  <a:srgbClr val="222222"/>
                </a:solidFill>
              </a:rPr>
              <a:t>支持向量機中的核函數采用非線性變換，將非線性問題變換為線性問題</a:t>
            </a:r>
            <a:endParaRPr sz="1200">
              <a:solidFill>
                <a:srgbClr val="222222"/>
              </a:solidFill>
            </a:endParaRPr>
          </a:p>
          <a:p>
            <a:pPr indent="0" lvl="0" marL="0" rtl="0">
              <a:lnSpc>
                <a:spcPct val="115000"/>
              </a:lnSpc>
              <a:spcBef>
                <a:spcPts val="800"/>
              </a:spcBef>
              <a:spcAft>
                <a:spcPts val="0"/>
              </a:spcAft>
              <a:buNone/>
            </a:pPr>
            <a:r>
              <a:rPr lang="zh-TW" sz="1200">
                <a:solidFill>
                  <a:srgbClr val="222222"/>
                </a:solidFill>
              </a:rPr>
              <a:t>例如，SVM使用線性核函數就能得到類似於 logistic回歸的結果，在實踐中，SVM最大的優點就是可以使用非線性核函數對非線性決策邊界建模。</a:t>
            </a:r>
            <a:endParaRPr sz="1200">
              <a:solidFill>
                <a:srgbClr val="222222"/>
              </a:solidFill>
            </a:endParaRPr>
          </a:p>
          <a:p>
            <a:pPr indent="0" lvl="0" marL="0" rtl="0">
              <a:lnSpc>
                <a:spcPct val="115000"/>
              </a:lnSpc>
              <a:spcBef>
                <a:spcPts val="800"/>
              </a:spcBef>
              <a:spcAft>
                <a:spcPts val="0"/>
              </a:spcAft>
              <a:buNone/>
            </a:pPr>
            <a:r>
              <a:rPr lang="zh-TW" sz="1200">
                <a:solidFill>
                  <a:srgbClr val="222222"/>
                </a:solidFill>
              </a:rPr>
              <a:t>優點：SVM能對非線性決策邊界建模，並且有許多可選的核函數形式。SVM同樣面對過擬合有相當大的魯棒性，這一點在高維空間中尤其突出。</a:t>
            </a:r>
            <a:endParaRPr sz="1200">
              <a:solidFill>
                <a:srgbClr val="222222"/>
              </a:solidFill>
            </a:endParaRPr>
          </a:p>
          <a:p>
            <a:pPr indent="0" lvl="0" marL="0" rtl="0">
              <a:lnSpc>
                <a:spcPct val="115000"/>
              </a:lnSpc>
              <a:spcBef>
                <a:spcPts val="800"/>
              </a:spcBef>
              <a:spcAft>
                <a:spcPts val="0"/>
              </a:spcAft>
              <a:buNone/>
            </a:pPr>
            <a:r>
              <a:rPr lang="zh-TW" sz="1200">
                <a:solidFill>
                  <a:srgbClr val="222222"/>
                </a:solidFill>
              </a:rPr>
              <a:t>缺點：然而，SVM是內存密集型算法，由於選擇正確的核函數是很重要的，所以其很難調參，也不能擴展到較大的數據集中。目前在工業界中，隨機森林通常優於支持向量機算法。.</a:t>
            </a:r>
            <a:endParaRPr sz="1200">
              <a:solidFill>
                <a:srgbClr val="222222"/>
              </a:solidFill>
            </a:endParaRPr>
          </a:p>
          <a:p>
            <a:pPr indent="0" lvl="0" marL="0" rtl="0">
              <a:lnSpc>
                <a:spcPct val="115000"/>
              </a:lnSpc>
              <a:spcBef>
                <a:spcPts val="800"/>
              </a:spcBef>
              <a:spcAft>
                <a:spcPts val="0"/>
              </a:spcAft>
              <a:buNone/>
            </a:pPr>
            <a:r>
              <a:t/>
            </a:r>
            <a:endParaRPr sz="1200">
              <a:solidFill>
                <a:srgbClr val="222222"/>
              </a:solidFill>
            </a:endParaRPr>
          </a:p>
          <a:p>
            <a:pPr indent="0" lvl="0" marL="0" rtl="0">
              <a:lnSpc>
                <a:spcPct val="115000"/>
              </a:lnSpc>
              <a:spcBef>
                <a:spcPts val="800"/>
              </a:spcBef>
              <a:spcAft>
                <a:spcPts val="0"/>
              </a:spcAft>
              <a:buNone/>
            </a:pPr>
            <a:r>
              <a:t/>
            </a:r>
            <a:endParaRPr sz="1200">
              <a:solidFill>
                <a:srgbClr val="222222"/>
              </a:solidFill>
            </a:endParaRPr>
          </a:p>
          <a:p>
            <a:pPr indent="0" lvl="0" marL="0" rtl="0">
              <a:lnSpc>
                <a:spcPct val="115000"/>
              </a:lnSpc>
              <a:spcBef>
                <a:spcPts val="800"/>
              </a:spcBef>
              <a:spcAft>
                <a:spcPts val="0"/>
              </a:spcAft>
              <a:buNone/>
            </a:pPr>
            <a:r>
              <a:rPr lang="zh-TW" sz="1200">
                <a:solidFill>
                  <a:srgbClr val="222222"/>
                </a:solidFill>
              </a:rPr>
              <a:t>logistic regression</a:t>
            </a:r>
            <a:endParaRPr sz="1200">
              <a:solidFill>
                <a:srgbClr val="222222"/>
              </a:solidFill>
            </a:endParaRPr>
          </a:p>
          <a:p>
            <a:pPr indent="0" lvl="0" marL="0" rtl="0">
              <a:lnSpc>
                <a:spcPct val="115000"/>
              </a:lnSpc>
              <a:spcBef>
                <a:spcPts val="800"/>
              </a:spcBef>
              <a:spcAft>
                <a:spcPts val="0"/>
              </a:spcAft>
              <a:buNone/>
            </a:pPr>
            <a:r>
              <a:rPr lang="zh-TW" sz="1200">
                <a:solidFill>
                  <a:srgbClr val="222222"/>
                </a:solidFill>
              </a:rPr>
              <a:t>linear svc</a:t>
            </a:r>
            <a:endParaRPr sz="1200">
              <a:solidFill>
                <a:srgbClr val="222222"/>
              </a:solidFill>
            </a:endParaRPr>
          </a:p>
          <a:p>
            <a:pPr indent="0" lvl="0" marL="0" rtl="0">
              <a:lnSpc>
                <a:spcPct val="115000"/>
              </a:lnSpc>
              <a:spcBef>
                <a:spcPts val="800"/>
              </a:spcBef>
              <a:spcAft>
                <a:spcPts val="0"/>
              </a:spcAft>
              <a:buNone/>
            </a:pPr>
            <a:r>
              <a:rPr lang="zh-TW" sz="1200">
                <a:solidFill>
                  <a:srgbClr val="222222"/>
                </a:solidFill>
              </a:rPr>
              <a:t>knn n_neighbor=5</a:t>
            </a:r>
            <a:endParaRPr sz="1200">
              <a:solidFill>
                <a:srgbClr val="222222"/>
              </a:solidFill>
            </a:endParaRPr>
          </a:p>
          <a:p>
            <a:pPr indent="0" lvl="0" marL="0" rtl="0">
              <a:lnSpc>
                <a:spcPct val="115000"/>
              </a:lnSpc>
              <a:spcBef>
                <a:spcPts val="800"/>
              </a:spcBef>
              <a:spcAft>
                <a:spcPts val="0"/>
              </a:spcAft>
              <a:buNone/>
            </a:pPr>
            <a:r>
              <a:rPr lang="zh-TW" sz="1200">
                <a:solidFill>
                  <a:srgbClr val="222222"/>
                </a:solidFill>
              </a:rPr>
              <a:t>Random Forest</a:t>
            </a:r>
            <a:endParaRPr sz="1200">
              <a:solidFill>
                <a:srgbClr val="222222"/>
              </a:solidFill>
            </a:endParaRPr>
          </a:p>
          <a:p>
            <a:pPr indent="0" lvl="0" marL="0" rtl="0">
              <a:lnSpc>
                <a:spcPct val="115000"/>
              </a:lnSpc>
              <a:spcBef>
                <a:spcPts val="800"/>
              </a:spcBef>
              <a:spcAft>
                <a:spcPts val="0"/>
              </a:spcAft>
              <a:buNone/>
            </a:pPr>
            <a:r>
              <a:rPr lang="zh-TW" sz="1200">
                <a:solidFill>
                  <a:srgbClr val="222222"/>
                </a:solidFill>
              </a:rPr>
              <a:t>estimator = 300</a:t>
            </a:r>
            <a:endParaRPr sz="1200">
              <a:solidFill>
                <a:srgbClr val="222222"/>
              </a:solidFill>
            </a:endParaRPr>
          </a:p>
          <a:p>
            <a:pPr indent="0" lvl="0" marL="0" rtl="0" algn="ctr">
              <a:spcBef>
                <a:spcPts val="800"/>
              </a:spcBef>
              <a:spcAft>
                <a:spcPts val="0"/>
              </a:spcAft>
              <a:buNone/>
            </a:pPr>
            <a:r>
              <a:rPr lang="zh-TW" sz="1400">
                <a:solidFill>
                  <a:schemeClr val="lt1"/>
                </a:solidFill>
              </a:rPr>
              <a:t>eeeRandom Forest(estimator=300)Random Forest(estimator=300)</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Shape 2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 name="Shape 24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Shape 2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2" name="Shape 2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Shape 2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 name="Shape 2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 name="Shape 2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Shape 2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0" name="Shape 2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原本的書裡面的章節沒有寫出Chapter多少，只有將以該視角出發的角色的名字用全大寫放在第一行，所以我們就使用工人智慧自己手動加了chapter進去，方便我們之後的處理。</a:t>
            </a:r>
            <a:endParaRPr/>
          </a:p>
          <a:p>
            <a:pPr indent="0" lvl="0" marL="0" rtl="0">
              <a:spcBef>
                <a:spcPts val="0"/>
              </a:spcBef>
              <a:spcAft>
                <a:spcPts val="0"/>
              </a:spcAft>
              <a:buNone/>
            </a:pPr>
            <a:r>
              <a:rPr lang="zh-TW"/>
              <a:t>這部作品裡的角色常常會有多個別名，因此我們需要知道每個角色所有的名稱才能去做後續的分析</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Shape 2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6" name="Shape 2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3" name="Shape 2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9" name="Shape 29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利用我們在課堂上學習到的方法應用到最貼近生活的一部分，挖掘出有趣的、引起注意的或是引起共鳴的規則和現象。</a:t>
            </a:r>
            <a:endParaRPr/>
          </a:p>
          <a:p>
            <a:pPr indent="0" lvl="0" marL="0">
              <a:spcBef>
                <a:spcPts val="0"/>
              </a:spcBef>
              <a:spcAft>
                <a:spcPts val="0"/>
              </a:spcAft>
              <a:buNone/>
            </a:pPr>
            <a:r>
              <a:rPr lang="zh-TW"/>
              <a:t>大家都知道，此作品最令觀眾虐心和知名的就是腳色的死亡，有人甚至說不要期待任何腳色可能是主角或是期待他在後續的發展，也許在下一幕就領便當了，因此我們想利用資料探勘的工具，能否有辦法找出規律，或者證明這部作品真的如觀眾所言無法歸納出規則。</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冰與火之歌的故事錯綜複雜，腳色眾多</a:t>
            </a:r>
            <a:endParaRPr/>
          </a:p>
          <a:p>
            <a:pPr indent="0" lvl="0" marL="0">
              <a:spcBef>
                <a:spcPts val="0"/>
              </a:spcBef>
              <a:spcAft>
                <a:spcPts val="0"/>
              </a:spcAft>
              <a:buNone/>
            </a:pPr>
            <a:r>
              <a:rPr lang="zh-TW"/>
              <a:t>對於這部作品我們的探勘目標大致分成兩個，一個是想要了解這部作品和引人入勝的現象，另一個也是我們特別獨立出來分析</a:t>
            </a:r>
            <a:endParaRPr/>
          </a:p>
          <a:p>
            <a:pPr indent="0" lvl="0" marL="0">
              <a:spcBef>
                <a:spcPts val="0"/>
              </a:spcBef>
              <a:spcAft>
                <a:spcPts val="0"/>
              </a:spcAft>
              <a:buNone/>
            </a:pPr>
            <a:r>
              <a:rPr lang="zh-TW"/>
              <a:t>是關於剛剛提到的死亡預測。</a:t>
            </a:r>
            <a:endParaRPr/>
          </a:p>
          <a:p>
            <a:pPr indent="0" lvl="0" marL="0">
              <a:spcBef>
                <a:spcPts val="0"/>
              </a:spcBef>
              <a:spcAft>
                <a:spcPts val="0"/>
              </a:spcAft>
              <a:buNone/>
            </a:pPr>
            <a:r>
              <a:rPr lang="zh-TW"/>
              <a:t>這是我們的問題定義。</a:t>
            </a:r>
            <a:endParaRPr/>
          </a:p>
          <a:p>
            <a:pPr indent="0" lvl="0" marL="0">
              <a:spcBef>
                <a:spcPts val="0"/>
              </a:spcBef>
              <a:spcAft>
                <a:spcPts val="0"/>
              </a:spcAft>
              <a:buNone/>
            </a:pPr>
            <a:r>
              <a:rPr lang="zh-TW"/>
              <a:t>1.想要了解並且呈現出每個腳色間的關聯強度</a:t>
            </a:r>
            <a:endParaRPr/>
          </a:p>
          <a:p>
            <a:pPr indent="0" lvl="0" marL="0" rtl="0">
              <a:spcBef>
                <a:spcPts val="0"/>
              </a:spcBef>
              <a:spcAft>
                <a:spcPts val="0"/>
              </a:spcAft>
              <a:buNone/>
            </a:pPr>
            <a:r>
              <a:rPr lang="zh-TW"/>
              <a:t>2.在此作品中，家族是很重要的因素，所以我們分析變化</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Shape 1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 name="Shape 1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3.</a:t>
            </a:r>
            <a:r>
              <a:rPr lang="zh-TW"/>
              <a:t>和比例</a:t>
            </a:r>
            <a:endParaRPr/>
          </a:p>
          <a:p>
            <a:pPr indent="0" lvl="0" marL="0">
              <a:spcBef>
                <a:spcPts val="0"/>
              </a:spcBef>
              <a:spcAft>
                <a:spcPts val="0"/>
              </a:spcAft>
              <a:buNone/>
            </a:pPr>
            <a:r>
              <a:rPr lang="zh-TW"/>
              <a:t>4.這本小說劇情分支眾多，特別的地方在於它的敘事方式會以不同主角的視角，我們想了解作者是否有偏好某些腳色</a:t>
            </a:r>
            <a:endParaRPr/>
          </a:p>
          <a:p>
            <a:pPr indent="0" lvl="0" marL="0">
              <a:spcBef>
                <a:spcPts val="0"/>
              </a:spcBef>
              <a:spcAft>
                <a:spcPts val="0"/>
              </a:spcAft>
              <a:buNone/>
            </a:pPr>
            <a:r>
              <a:rPr lang="zh-TW"/>
              <a:t>5.最後想要找關鍵字，也就是最能代表這本書的代表字</a:t>
            </a:r>
            <a:endParaRPr/>
          </a:p>
          <a:p>
            <a:pPr indent="0" lvl="0" marL="0">
              <a:spcBef>
                <a:spcPts val="0"/>
              </a:spcBef>
              <a:spcAft>
                <a:spcPts val="0"/>
              </a:spcAft>
              <a:buNone/>
            </a:pPr>
            <a:r>
              <a:rPr lang="zh-TW"/>
              <a:t>上述都會以分析圖加以說明我們探勘出的現象和其背後可能的原因</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第二個問題定義</a:t>
            </a:r>
            <a:endParaRPr/>
          </a:p>
          <a:p>
            <a:pPr indent="0" lvl="0" marL="0" rtl="0">
              <a:spcBef>
                <a:spcPts val="0"/>
              </a:spcBef>
              <a:spcAft>
                <a:spcPts val="0"/>
              </a:spcAft>
              <a:buNone/>
            </a:pPr>
            <a:r>
              <a:rPr lang="zh-TW"/>
              <a:t>小說尚未完結，利用目前已經出版的作品加上我們蒐集到的資料來推測腳色的生死</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慕尼黑工業大學</a:t>
            </a:r>
            <a:endParaRPr/>
          </a:p>
          <a:p>
            <a:pPr indent="0" lvl="0" marL="0">
              <a:spcBef>
                <a:spcPts val="0"/>
              </a:spcBef>
              <a:spcAft>
                <a:spcPts val="0"/>
              </a:spcAft>
              <a:buNone/>
            </a:pPr>
            <a:r>
              <a:rPr lang="zh-TW" sz="1150">
                <a:solidFill>
                  <a:srgbClr val="222222"/>
                </a:solidFill>
                <a:highlight>
                  <a:srgbClr val="FFFFFF"/>
                </a:highlight>
              </a:rPr>
              <a:t>演算法是一種用於解決SVM訓練過程中所產生優化問題的算法</a:t>
            </a:r>
            <a:endParaRPr sz="1150">
              <a:solidFill>
                <a:srgbClr val="222222"/>
              </a:solidFill>
              <a:highlight>
                <a:srgbClr val="FFFFFF"/>
              </a:highlight>
            </a:endParaRPr>
          </a:p>
          <a:p>
            <a:pPr indent="0" lvl="0" marL="0">
              <a:spcBef>
                <a:spcPts val="0"/>
              </a:spcBef>
              <a:spcAft>
                <a:spcPts val="0"/>
              </a:spcAft>
              <a:buNone/>
            </a:pPr>
            <a:r>
              <a:rPr lang="zh-TW" sz="1150">
                <a:solidFill>
                  <a:srgbClr val="222222"/>
                </a:solidFill>
                <a:highlight>
                  <a:srgbClr val="FFFFFF"/>
                </a:highlight>
              </a:rPr>
              <a:t>這個作品呈現很多細節，我們也有參考它，例如對於哪些feature跟死亡有很大的關係</a:t>
            </a:r>
            <a:endParaRPr sz="1150">
              <a:solidFill>
                <a:srgbClr val="222222"/>
              </a:solidFill>
              <a:highlight>
                <a:srgbClr val="FFFFFF"/>
              </a:highlight>
            </a:endParaRPr>
          </a:p>
          <a:p>
            <a:pPr indent="0" lvl="0" marL="0" rtl="0">
              <a:spcBef>
                <a:spcPts val="0"/>
              </a:spcBef>
              <a:spcAft>
                <a:spcPts val="0"/>
              </a:spcAft>
              <a:buNone/>
            </a:pPr>
            <a:r>
              <a:rPr lang="zh-TW"/>
              <a:t>然而我們做得更好的是對於資料有再做優化，後面dataset會再詳細說明</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這個題目本身最具有挑戰的地方是要在小說中的字裡行間中抓出我們可以用而且是需要的資訊是最不容易的</a:t>
            </a:r>
            <a:endParaRPr/>
          </a:p>
          <a:p>
            <a:pPr indent="0" lvl="0" marL="0">
              <a:spcBef>
                <a:spcPts val="0"/>
              </a:spcBef>
              <a:spcAft>
                <a:spcPts val="0"/>
              </a:spcAft>
              <a:buNone/>
            </a:pPr>
            <a:r>
              <a:rPr lang="zh-TW"/>
              <a:t>加上也會牽扯到自然語言處理，</a:t>
            </a:r>
            <a:endParaRPr/>
          </a:p>
          <a:p>
            <a:pPr indent="0" lvl="0" marL="0" rtl="0">
              <a:spcBef>
                <a:spcPts val="0"/>
              </a:spcBef>
              <a:spcAft>
                <a:spcPts val="0"/>
              </a:spcAft>
              <a:buNone/>
            </a:pPr>
            <a:r>
              <a:rPr lang="zh-TW"/>
              <a:t>最後則是預測的部分，找到跟死亡有相關性的feature並且濾掉沒有相關性的資訊，這個部分的挑戰也是非常困難</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Shape 18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小說原文</a:t>
            </a:r>
            <a:endParaRPr/>
          </a:p>
          <a:p>
            <a:pPr indent="0" lvl="0" marL="0">
              <a:spcBef>
                <a:spcPts val="0"/>
              </a:spcBef>
              <a:spcAft>
                <a:spcPts val="0"/>
              </a:spcAft>
              <a:buNone/>
            </a:pPr>
            <a:r>
              <a:rPr lang="zh-TW"/>
              <a:t>我們在Kaggle上有找到一份每個腳色許多性質的dataset，</a:t>
            </a:r>
            <a:endParaRPr/>
          </a:p>
          <a:p>
            <a:pPr indent="0" lvl="0" marL="0">
              <a:spcBef>
                <a:spcPts val="0"/>
              </a:spcBef>
              <a:spcAft>
                <a:spcPts val="0"/>
              </a:spcAft>
              <a:buNone/>
            </a:pPr>
            <a:r>
              <a:rPr lang="zh-TW"/>
              <a:t>我們在一開始蒐集資料的階段也發現網路上許多關於冰與火的分析也會使用這份資料</a:t>
            </a:r>
            <a:endParaRPr/>
          </a:p>
          <a:p>
            <a:pPr indent="0" lvl="0" marL="0">
              <a:spcBef>
                <a:spcPts val="0"/>
              </a:spcBef>
              <a:spcAft>
                <a:spcPts val="0"/>
              </a:spcAft>
              <a:buNone/>
            </a:pPr>
            <a:r>
              <a:rPr lang="zh-TW"/>
              <a:t>經過許多的測試我們先篩選出對於預測有用的feature和提升預測結果不大的feature</a:t>
            </a:r>
            <a:endParaRPr/>
          </a:p>
          <a:p>
            <a:pPr indent="0" lvl="0" marL="0">
              <a:spcBef>
                <a:spcPts val="0"/>
              </a:spcBef>
              <a:spcAft>
                <a:spcPts val="0"/>
              </a:spcAft>
              <a:buNone/>
            </a:pPr>
            <a:r>
              <a:rPr lang="zh-TW"/>
              <a:t>然而這份資料其實是有很多缺漏的欄位，甚至某些feature的空缺率高達9成以上</a:t>
            </a:r>
            <a:endParaRPr/>
          </a:p>
          <a:p>
            <a:pPr indent="0" lvl="0" marL="0">
              <a:spcBef>
                <a:spcPts val="0"/>
              </a:spcBef>
              <a:spcAft>
                <a:spcPts val="0"/>
              </a:spcAft>
              <a:buNone/>
            </a:pPr>
            <a:r>
              <a:rPr lang="zh-TW"/>
              <a:t>因此我們待會會描述如何填補空缺，以及額外爬到了我們需要的feature</a:t>
            </a:r>
            <a:endParaRPr/>
          </a:p>
          <a:p>
            <a:pPr indent="0" lvl="0" marL="0">
              <a:spcBef>
                <a:spcPts val="0"/>
              </a:spcBef>
              <a:spcAft>
                <a:spcPts val="0"/>
              </a:spcAft>
              <a:buNone/>
            </a:pPr>
            <a:r>
              <a:t/>
            </a:r>
            <a:endParaRPr/>
          </a:p>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 name="Shape 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Shape 15"/>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 name="Shape 16"/>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Shape 17"/>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 name="Shape 108"/>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 name="Shape 110"/>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 name="Shape 1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Shape 112"/>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 name="Shape 1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Shape 1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Shape 1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8" name="Shape 118"/>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9" name="Shape 119"/>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Shape 12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Shape 122"/>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Shape 1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Shape 12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5" name="Shape 125"/>
          <p:cNvSpPr txBox="1"/>
          <p:nvPr>
            <p:ph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126" name="Shape 126"/>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Shape 1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9" name="Shape 39"/>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Shape 4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5" name="Shape 4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Shape 46"/>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2" name="Shape 52"/>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Shape 53"/>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Shape 54"/>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0" name="Shape 6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Shape 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6" name="Shape 66"/>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Shape 6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Shape 6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Shape 7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 name="Shape 7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 name="Shape 7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 name="Shape 8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 name="Shape 8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 name="Shape 8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 name="Shape 8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Shape 8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 name="Shape 8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9" name="Shape 89"/>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Shape 9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5" name="Shape 95"/>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Shape 96"/>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Shape 97"/>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Shape 9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3" name="Shape 10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Shape 10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jpg"/><Relationship Id="rId4" Type="http://schemas.openxmlformats.org/officeDocument/2006/relationships/image" Target="../media/image9.png"/><Relationship Id="rId5" Type="http://schemas.openxmlformats.org/officeDocument/2006/relationships/image" Target="../media/image3.jpg"/><Relationship Id="rId6" Type="http://schemas.openxmlformats.org/officeDocument/2006/relationships/image" Target="../media/image5.jpg"/><Relationship Id="rId7" Type="http://schemas.openxmlformats.org/officeDocument/2006/relationships/image" Target="../media/image10.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7.png"/><Relationship Id="rId4" Type="http://schemas.openxmlformats.org/officeDocument/2006/relationships/image" Target="../media/image11.jpg"/><Relationship Id="rId5" Type="http://schemas.openxmlformats.org/officeDocument/2006/relationships/image" Target="../media/image8.jpg"/><Relationship Id="rId6" Type="http://schemas.openxmlformats.org/officeDocument/2006/relationships/image" Target="../media/image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awoiaf.westeros.org/index.php/Main_Page" TargetMode="External"/><Relationship Id="rId4" Type="http://schemas.openxmlformats.org/officeDocument/2006/relationships/hyperlink" Target="https://www.kaggle.com/mylesoneill/game-of-thrones" TargetMode="External"/><Relationship Id="rId5" Type="http://schemas.openxmlformats.org/officeDocument/2006/relationships/hyperlink" Target="http://persischempaka.blogspot.tw/2012/04/game-of-thronestxt.html" TargetMode="External"/><Relationship Id="rId6" Type="http://schemas.openxmlformats.org/officeDocument/2006/relationships/hyperlink" Target="https://got.show/machine-learning-algorithm-predicts-death-game-of-thrones" TargetMode="External"/><Relationship Id="rId7" Type="http://schemas.openxmlformats.org/officeDocument/2006/relationships/hyperlink" Target="https://www.datasciencecentral.com/profiles/blogs/scraping-ice-and-fire" TargetMode="External"/><Relationship Id="rId8" Type="http://schemas.openxmlformats.org/officeDocument/2006/relationships/hyperlink" Target="https://github.com/amueller/word_clou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hyperlink" Target="https://got.show/machine-learning-algorithm-predicts-death-game-of-throne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Analysis of Game of Thrones</a:t>
            </a:r>
            <a:endParaRPr/>
          </a:p>
        </p:txBody>
      </p:sp>
      <p:sp>
        <p:nvSpPr>
          <p:cNvPr id="135" name="Shape 135"/>
          <p:cNvSpPr txBox="1"/>
          <p:nvPr>
            <p:ph idx="1" type="subTitle"/>
          </p:nvPr>
        </p:nvSpPr>
        <p:spPr>
          <a:xfrm>
            <a:off x="5083950" y="3620125"/>
            <a:ext cx="3719100" cy="11274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zh-TW" sz="1800">
                <a:solidFill>
                  <a:srgbClr val="FFFFFF"/>
                </a:solidFill>
              </a:rPr>
              <a:t>Group 06</a:t>
            </a:r>
            <a:endParaRPr sz="1800">
              <a:solidFill>
                <a:srgbClr val="FFFFFF"/>
              </a:solidFill>
            </a:endParaRPr>
          </a:p>
          <a:p>
            <a:pPr indent="0" lvl="0" marL="0" rtl="0">
              <a:lnSpc>
                <a:spcPct val="115000"/>
              </a:lnSpc>
              <a:spcBef>
                <a:spcPts val="0"/>
              </a:spcBef>
              <a:spcAft>
                <a:spcPts val="0"/>
              </a:spcAft>
              <a:buNone/>
            </a:pPr>
            <a:r>
              <a:rPr lang="zh-TW" sz="1800">
                <a:solidFill>
                  <a:srgbClr val="FFFFFF"/>
                </a:solidFill>
              </a:rPr>
              <a:t>黃慎航 0656109 胡瑋庭 0316037 </a:t>
            </a:r>
            <a:endParaRPr sz="1800">
              <a:solidFill>
                <a:srgbClr val="FFFFFF"/>
              </a:solidFill>
            </a:endParaRPr>
          </a:p>
          <a:p>
            <a:pPr indent="0" lvl="0" marL="0" rtl="0">
              <a:lnSpc>
                <a:spcPct val="115000"/>
              </a:lnSpc>
              <a:spcBef>
                <a:spcPts val="0"/>
              </a:spcBef>
              <a:spcAft>
                <a:spcPts val="0"/>
              </a:spcAft>
              <a:buNone/>
            </a:pPr>
            <a:r>
              <a:rPr lang="zh-TW" sz="1800">
                <a:solidFill>
                  <a:srgbClr val="FFFFFF"/>
                </a:solidFill>
              </a:rPr>
              <a:t>賴劭芊 0656056 楊雅琪 0556174</a:t>
            </a:r>
            <a:endParaRPr sz="1800">
              <a:solidFill>
                <a:srgbClr val="FFFFFF"/>
              </a:solidFill>
            </a:endParaRPr>
          </a:p>
          <a:p>
            <a:pPr indent="0" lvl="0" marL="0">
              <a:spcBef>
                <a:spcPts val="0"/>
              </a:spcBef>
              <a:spcAft>
                <a:spcPts val="0"/>
              </a:spcAft>
              <a:buNone/>
            </a:pPr>
            <a:r>
              <a:t/>
            </a: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Shape 19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Methods</a:t>
            </a:r>
            <a:endParaRPr/>
          </a:p>
        </p:txBody>
      </p:sp>
      <p:sp>
        <p:nvSpPr>
          <p:cNvPr id="192" name="Shape 192"/>
          <p:cNvSpPr txBox="1"/>
          <p:nvPr>
            <p:ph idx="1" type="body"/>
          </p:nvPr>
        </p:nvSpPr>
        <p:spPr>
          <a:xfrm>
            <a:off x="1297500" y="1198950"/>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Task 1 :</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人物關係圖 </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從每一冊中擷取有出現主角的句子，得到每一個人物的關係比重</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用Gephi以視覺化呈現</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各家族死亡人數變化、比例與視角統計</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將資料做統計後用plt以視覺化呈現</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各集關鍵字</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以tf-idf做出各集word的權重</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用wordcloud呈現其結果</a:t>
            </a:r>
            <a:endParaRPr sz="1800">
              <a:latin typeface="Microsoft JhengHei"/>
              <a:ea typeface="Microsoft JhengHei"/>
              <a:cs typeface="Microsoft JhengHei"/>
              <a:sym typeface="Microsoft JhengHei"/>
            </a:endParaRPr>
          </a:p>
          <a:p>
            <a:pPr indent="0" lvl="0" marL="0" rtl="0">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Shape 19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Methods</a:t>
            </a:r>
            <a:endParaRPr/>
          </a:p>
        </p:txBody>
      </p:sp>
      <p:sp>
        <p:nvSpPr>
          <p:cNvPr id="198" name="Shape 198"/>
          <p:cNvSpPr txBox="1"/>
          <p:nvPr>
            <p:ph idx="1" type="body"/>
          </p:nvPr>
        </p:nvSpPr>
        <p:spPr>
          <a:xfrm>
            <a:off x="1297500" y="1338950"/>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Task2 :</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Preprocessing</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利用BeautifulSoup爬資料</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Missing Data</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One-hot encoding</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Prediction</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Logistic Regression</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LinearSVC</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KNeighbors</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Decision Tree</a:t>
            </a:r>
            <a:endParaRPr sz="1800">
              <a:latin typeface="Microsoft JhengHei"/>
              <a:ea typeface="Microsoft JhengHei"/>
              <a:cs typeface="Microsoft JhengHei"/>
              <a:sym typeface="Microsoft JhengHei"/>
            </a:endParaRPr>
          </a:p>
        </p:txBody>
      </p:sp>
      <p:pic>
        <p:nvPicPr>
          <p:cNvPr id="199" name="Shape 199"/>
          <p:cNvPicPr preferRelativeResize="0"/>
          <p:nvPr/>
        </p:nvPicPr>
        <p:blipFill>
          <a:blip r:embed="rId3">
            <a:alphaModFix/>
          </a:blip>
          <a:stretch>
            <a:fillRect/>
          </a:stretch>
        </p:blipFill>
        <p:spPr>
          <a:xfrm>
            <a:off x="5767500" y="1338946"/>
            <a:ext cx="2781850" cy="3263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Shape 20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Experimental results</a:t>
            </a:r>
            <a:endParaRPr/>
          </a:p>
        </p:txBody>
      </p:sp>
      <p:sp>
        <p:nvSpPr>
          <p:cNvPr id="205" name="Shape 205"/>
          <p:cNvSpPr txBox="1"/>
          <p:nvPr>
            <p:ph idx="1" type="body"/>
          </p:nvPr>
        </p:nvSpPr>
        <p:spPr>
          <a:xfrm>
            <a:off x="876900" y="1567550"/>
            <a:ext cx="37803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主要角色關係圖</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node大小-&gt;角色出現次數</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node顏色-&gt;家族</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edge粗細-&gt;角色關係程度</a:t>
            </a:r>
            <a:endParaRPr sz="1800">
              <a:latin typeface="Microsoft JhengHei"/>
              <a:ea typeface="Microsoft JhengHei"/>
              <a:cs typeface="Microsoft JhengHei"/>
              <a:sym typeface="Microsoft JhengHei"/>
            </a:endParaRPr>
          </a:p>
          <a:p>
            <a:pPr indent="-342900" lvl="0" marL="4572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node 大小最大的幾個角色與我們認知的主角群差不多</a:t>
            </a:r>
            <a:endParaRPr sz="1800">
              <a:latin typeface="Microsoft JhengHei"/>
              <a:ea typeface="Microsoft JhengHei"/>
              <a:cs typeface="Microsoft JhengHei"/>
              <a:sym typeface="Microsoft JhengHei"/>
            </a:endParaRPr>
          </a:p>
          <a:p>
            <a:pPr indent="0" lvl="0" marL="0" rtl="0">
              <a:spcBef>
                <a:spcPts val="1600"/>
              </a:spcBef>
              <a:spcAft>
                <a:spcPts val="1600"/>
              </a:spcAft>
              <a:buNone/>
            </a:pPr>
            <a:r>
              <a:t/>
            </a:r>
            <a:endParaRPr sz="1800"/>
          </a:p>
        </p:txBody>
      </p:sp>
      <p:pic>
        <p:nvPicPr>
          <p:cNvPr id="206" name="Shape 206"/>
          <p:cNvPicPr preferRelativeResize="0"/>
          <p:nvPr/>
        </p:nvPicPr>
        <p:blipFill>
          <a:blip r:embed="rId3">
            <a:alphaModFix/>
          </a:blip>
          <a:stretch>
            <a:fillRect/>
          </a:stretch>
        </p:blipFill>
        <p:spPr>
          <a:xfrm>
            <a:off x="4967950" y="795575"/>
            <a:ext cx="4101873" cy="410187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Shape 21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Experimental results</a:t>
            </a:r>
            <a:endParaRPr/>
          </a:p>
        </p:txBody>
      </p:sp>
      <p:sp>
        <p:nvSpPr>
          <p:cNvPr id="212" name="Shape 212"/>
          <p:cNvSpPr txBox="1"/>
          <p:nvPr>
            <p:ph idx="1" type="body"/>
          </p:nvPr>
        </p:nvSpPr>
        <p:spPr>
          <a:xfrm>
            <a:off x="1297500" y="1262750"/>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各家族死亡人數變化</a:t>
            </a:r>
            <a:endParaRPr/>
          </a:p>
        </p:txBody>
      </p:sp>
      <p:pic>
        <p:nvPicPr>
          <p:cNvPr id="213" name="Shape 213"/>
          <p:cNvPicPr preferRelativeResize="0"/>
          <p:nvPr/>
        </p:nvPicPr>
        <p:blipFill>
          <a:blip r:embed="rId3">
            <a:alphaModFix/>
          </a:blip>
          <a:stretch>
            <a:fillRect/>
          </a:stretch>
        </p:blipFill>
        <p:spPr>
          <a:xfrm>
            <a:off x="1297500" y="1777750"/>
            <a:ext cx="7459425" cy="31396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Shape 2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Experimental results</a:t>
            </a:r>
            <a:endParaRPr/>
          </a:p>
        </p:txBody>
      </p:sp>
      <p:sp>
        <p:nvSpPr>
          <p:cNvPr id="219" name="Shape 219"/>
          <p:cNvSpPr txBox="1"/>
          <p:nvPr>
            <p:ph idx="1" type="body"/>
          </p:nvPr>
        </p:nvSpPr>
        <p:spPr>
          <a:xfrm>
            <a:off x="1297500" y="1186550"/>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各家族總死亡人數比例</a:t>
            </a:r>
            <a:endParaRPr sz="1800">
              <a:latin typeface="Microsoft JhengHei"/>
              <a:ea typeface="Microsoft JhengHei"/>
              <a:cs typeface="Microsoft JhengHei"/>
              <a:sym typeface="Microsoft JhengHei"/>
            </a:endParaRPr>
          </a:p>
        </p:txBody>
      </p:sp>
      <p:pic>
        <p:nvPicPr>
          <p:cNvPr id="220" name="Shape 220"/>
          <p:cNvPicPr preferRelativeResize="0"/>
          <p:nvPr/>
        </p:nvPicPr>
        <p:blipFill>
          <a:blip r:embed="rId3">
            <a:alphaModFix/>
          </a:blip>
          <a:stretch>
            <a:fillRect/>
          </a:stretch>
        </p:blipFill>
        <p:spPr>
          <a:xfrm>
            <a:off x="1668662" y="1858250"/>
            <a:ext cx="5703376" cy="29718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Shape 2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Experimental results</a:t>
            </a:r>
            <a:endParaRPr/>
          </a:p>
        </p:txBody>
      </p:sp>
      <p:sp>
        <p:nvSpPr>
          <p:cNvPr id="226" name="Shape 226"/>
          <p:cNvSpPr txBox="1"/>
          <p:nvPr>
            <p:ph idx="1" type="body"/>
          </p:nvPr>
        </p:nvSpPr>
        <p:spPr>
          <a:xfrm>
            <a:off x="1183825" y="1116150"/>
            <a:ext cx="30318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視角統計</a:t>
            </a:r>
            <a:endParaRPr sz="1800">
              <a:latin typeface="Microsoft JhengHei"/>
              <a:ea typeface="Microsoft JhengHei"/>
              <a:cs typeface="Microsoft JhengHei"/>
              <a:sym typeface="Microsoft JhengHei"/>
            </a:endParaRPr>
          </a:p>
          <a:p>
            <a:pPr indent="0" lvl="0" marL="0" rtl="0">
              <a:spcBef>
                <a:spcPts val="1600"/>
              </a:spcBef>
              <a:spcAft>
                <a:spcPts val="1600"/>
              </a:spcAft>
              <a:buNone/>
            </a:pPr>
            <a:r>
              <a:t/>
            </a:r>
            <a:endParaRPr/>
          </a:p>
        </p:txBody>
      </p:sp>
      <p:pic>
        <p:nvPicPr>
          <p:cNvPr id="227" name="Shape 227"/>
          <p:cNvPicPr preferRelativeResize="0"/>
          <p:nvPr/>
        </p:nvPicPr>
        <p:blipFill rotWithShape="1">
          <a:blip r:embed="rId3">
            <a:alphaModFix/>
          </a:blip>
          <a:srcRect b="0" l="347" r="347" t="-1781"/>
          <a:stretch/>
        </p:blipFill>
        <p:spPr>
          <a:xfrm>
            <a:off x="2954950" y="1241425"/>
            <a:ext cx="5571948" cy="37693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Shape 2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Experimental results</a:t>
            </a:r>
            <a:endParaRPr/>
          </a:p>
        </p:txBody>
      </p:sp>
      <p:sp>
        <p:nvSpPr>
          <p:cNvPr id="233" name="Shape 233"/>
          <p:cNvSpPr txBox="1"/>
          <p:nvPr>
            <p:ph idx="1" type="body"/>
          </p:nvPr>
        </p:nvSpPr>
        <p:spPr>
          <a:xfrm>
            <a:off x="1145100" y="1395125"/>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每集的關鍵字</a:t>
            </a:r>
            <a:endParaRPr sz="1800">
              <a:latin typeface="Microsoft JhengHei"/>
              <a:ea typeface="Microsoft JhengHei"/>
              <a:cs typeface="Microsoft JhengHei"/>
              <a:sym typeface="Microsoft JhengHei"/>
            </a:endParaRPr>
          </a:p>
        </p:txBody>
      </p:sp>
      <p:pic>
        <p:nvPicPr>
          <p:cNvPr id="234" name="Shape 234"/>
          <p:cNvPicPr preferRelativeResize="0"/>
          <p:nvPr/>
        </p:nvPicPr>
        <p:blipFill rotWithShape="1">
          <a:blip r:embed="rId3">
            <a:alphaModFix/>
          </a:blip>
          <a:srcRect b="21462" l="12703" r="10022" t="20687"/>
          <a:stretch/>
        </p:blipFill>
        <p:spPr>
          <a:xfrm>
            <a:off x="488175" y="2483600"/>
            <a:ext cx="4093398" cy="2293749"/>
          </a:xfrm>
          <a:prstGeom prst="rect">
            <a:avLst/>
          </a:prstGeom>
          <a:noFill/>
          <a:ln>
            <a:noFill/>
          </a:ln>
        </p:spPr>
      </p:pic>
      <p:pic>
        <p:nvPicPr>
          <p:cNvPr id="235" name="Shape 235"/>
          <p:cNvPicPr preferRelativeResize="0"/>
          <p:nvPr/>
        </p:nvPicPr>
        <p:blipFill rotWithShape="1">
          <a:blip r:embed="rId4">
            <a:alphaModFix/>
          </a:blip>
          <a:srcRect b="21457" l="12570" r="10023" t="20892"/>
          <a:stretch/>
        </p:blipFill>
        <p:spPr>
          <a:xfrm>
            <a:off x="4690850" y="1399525"/>
            <a:ext cx="4217000" cy="2252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Shape 24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Experimental results</a:t>
            </a:r>
            <a:endParaRPr/>
          </a:p>
        </p:txBody>
      </p:sp>
      <p:sp>
        <p:nvSpPr>
          <p:cNvPr id="241" name="Shape 24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a:spcBef>
                <a:spcPts val="0"/>
              </a:spcBef>
              <a:spcAft>
                <a:spcPts val="0"/>
              </a:spcAft>
              <a:buSzPts val="1800"/>
              <a:buChar char="●"/>
            </a:pPr>
            <a:r>
              <a:rPr lang="zh-TW" sz="1800"/>
              <a:t>Death Prediction</a:t>
            </a:r>
            <a:endParaRPr sz="1800"/>
          </a:p>
        </p:txBody>
      </p:sp>
      <p:graphicFrame>
        <p:nvGraphicFramePr>
          <p:cNvPr id="242" name="Shape 242"/>
          <p:cNvGraphicFramePr/>
          <p:nvPr/>
        </p:nvGraphicFramePr>
        <p:xfrm>
          <a:off x="1157675" y="2382375"/>
          <a:ext cx="3000000" cy="3000000"/>
        </p:xfrm>
        <a:graphic>
          <a:graphicData uri="http://schemas.openxmlformats.org/drawingml/2006/table">
            <a:tbl>
              <a:tblPr>
                <a:noFill/>
                <a:tableStyleId>{B1389435-3FF8-4E28-AB86-B82F40538A95}</a:tableStyleId>
              </a:tblPr>
              <a:tblGrid>
                <a:gridCol w="1848200"/>
                <a:gridCol w="1018925"/>
                <a:gridCol w="944600"/>
                <a:gridCol w="1102800"/>
                <a:gridCol w="970425"/>
                <a:gridCol w="1610350"/>
              </a:tblGrid>
              <a:tr h="100000">
                <a:tc>
                  <a:txBody>
                    <a:bodyPr>
                      <a:noAutofit/>
                    </a:bodyPr>
                    <a:lstStyle/>
                    <a:p>
                      <a:pPr indent="0" lvl="0" marL="0" algn="ctr">
                        <a:spcBef>
                          <a:spcPts val="0"/>
                        </a:spcBef>
                        <a:spcAft>
                          <a:spcPts val="0"/>
                        </a:spcAft>
                        <a:buNone/>
                      </a:pPr>
                      <a:r>
                        <a:rPr lang="zh-TW">
                          <a:solidFill>
                            <a:srgbClr val="FFFFFF"/>
                          </a:solidFill>
                        </a:rPr>
                        <a:t>Model</a:t>
                      </a:r>
                      <a:endParaRPr>
                        <a:solidFill>
                          <a:srgbClr val="FFFFFF"/>
                        </a:solidFill>
                      </a:endParaRPr>
                    </a:p>
                  </a:txBody>
                  <a:tcPr marT="91425" marB="91425" marR="91425" marL="91425">
                    <a:solidFill>
                      <a:schemeClr val="lt2"/>
                    </a:solidFill>
                  </a:tcPr>
                </a:tc>
                <a:tc>
                  <a:txBody>
                    <a:bodyPr>
                      <a:noAutofit/>
                    </a:bodyPr>
                    <a:lstStyle/>
                    <a:p>
                      <a:pPr indent="0" lvl="0" marL="0" algn="ctr">
                        <a:spcBef>
                          <a:spcPts val="0"/>
                        </a:spcBef>
                        <a:spcAft>
                          <a:spcPts val="0"/>
                        </a:spcAft>
                        <a:buNone/>
                      </a:pPr>
                      <a:r>
                        <a:rPr lang="zh-TW">
                          <a:solidFill>
                            <a:srgbClr val="FFFFFF"/>
                          </a:solidFill>
                        </a:rPr>
                        <a:t>Precision</a:t>
                      </a:r>
                      <a:endParaRPr>
                        <a:solidFill>
                          <a:srgbClr val="FFFFFF"/>
                        </a:solidFill>
                      </a:endParaRPr>
                    </a:p>
                  </a:txBody>
                  <a:tcPr marT="91425" marB="91425" marR="91425" marL="91425">
                    <a:solidFill>
                      <a:schemeClr val="lt2"/>
                    </a:solidFill>
                  </a:tcPr>
                </a:tc>
                <a:tc>
                  <a:txBody>
                    <a:bodyPr>
                      <a:noAutofit/>
                    </a:bodyPr>
                    <a:lstStyle/>
                    <a:p>
                      <a:pPr indent="0" lvl="0" marL="0" algn="ctr">
                        <a:spcBef>
                          <a:spcPts val="0"/>
                        </a:spcBef>
                        <a:spcAft>
                          <a:spcPts val="0"/>
                        </a:spcAft>
                        <a:buNone/>
                      </a:pPr>
                      <a:r>
                        <a:rPr lang="zh-TW">
                          <a:solidFill>
                            <a:srgbClr val="FFFFFF"/>
                          </a:solidFill>
                        </a:rPr>
                        <a:t>Recall</a:t>
                      </a:r>
                      <a:endParaRPr>
                        <a:solidFill>
                          <a:srgbClr val="FFFFFF"/>
                        </a:solidFill>
                      </a:endParaRPr>
                    </a:p>
                  </a:txBody>
                  <a:tcPr marT="91425" marB="91425" marR="91425" marL="91425">
                    <a:solidFill>
                      <a:schemeClr val="lt2"/>
                    </a:solidFill>
                  </a:tcPr>
                </a:tc>
                <a:tc>
                  <a:txBody>
                    <a:bodyPr>
                      <a:noAutofit/>
                    </a:bodyPr>
                    <a:lstStyle/>
                    <a:p>
                      <a:pPr indent="0" lvl="0" marL="0" algn="ctr">
                        <a:spcBef>
                          <a:spcPts val="0"/>
                        </a:spcBef>
                        <a:spcAft>
                          <a:spcPts val="0"/>
                        </a:spcAft>
                        <a:buNone/>
                      </a:pPr>
                      <a:r>
                        <a:rPr lang="zh-TW">
                          <a:solidFill>
                            <a:srgbClr val="FFFFFF"/>
                          </a:solidFill>
                        </a:rPr>
                        <a:t>F-Measure</a:t>
                      </a:r>
                      <a:endParaRPr>
                        <a:solidFill>
                          <a:srgbClr val="FFFFFF"/>
                        </a:solidFill>
                      </a:endParaRPr>
                    </a:p>
                  </a:txBody>
                  <a:tcPr marT="91425" marB="91425" marR="91425" marL="91425">
                    <a:solidFill>
                      <a:schemeClr val="lt2"/>
                    </a:solidFill>
                  </a:tcPr>
                </a:tc>
                <a:tc>
                  <a:txBody>
                    <a:bodyPr>
                      <a:noAutofit/>
                    </a:bodyPr>
                    <a:lstStyle/>
                    <a:p>
                      <a:pPr indent="0" lvl="0" marL="0" algn="ctr">
                        <a:spcBef>
                          <a:spcPts val="0"/>
                        </a:spcBef>
                        <a:spcAft>
                          <a:spcPts val="0"/>
                        </a:spcAft>
                        <a:buNone/>
                      </a:pPr>
                      <a:r>
                        <a:rPr lang="zh-TW">
                          <a:solidFill>
                            <a:srgbClr val="FFFFFF"/>
                          </a:solidFill>
                        </a:rPr>
                        <a:t>Score</a:t>
                      </a:r>
                      <a:endParaRPr>
                        <a:solidFill>
                          <a:srgbClr val="FFFFFF"/>
                        </a:solidFill>
                      </a:endParaRPr>
                    </a:p>
                  </a:txBody>
                  <a:tcPr marT="91425" marB="91425" marR="91425" marL="91425">
                    <a:solidFill>
                      <a:schemeClr val="lt2"/>
                    </a:solidFill>
                  </a:tcPr>
                </a:tc>
                <a:tc>
                  <a:txBody>
                    <a:bodyPr>
                      <a:noAutofit/>
                    </a:bodyPr>
                    <a:lstStyle/>
                    <a:p>
                      <a:pPr indent="0" lvl="0" marL="0" algn="ctr">
                        <a:spcBef>
                          <a:spcPts val="0"/>
                        </a:spcBef>
                        <a:spcAft>
                          <a:spcPts val="0"/>
                        </a:spcAft>
                        <a:buNone/>
                      </a:pPr>
                      <a:r>
                        <a:rPr lang="zh-TW">
                          <a:solidFill>
                            <a:srgbClr val="FFFFFF"/>
                          </a:solidFill>
                        </a:rPr>
                        <a:t>Mean squared error</a:t>
                      </a:r>
                      <a:endParaRPr>
                        <a:solidFill>
                          <a:srgbClr val="FFFFFF"/>
                        </a:solidFill>
                      </a:endParaRPr>
                    </a:p>
                  </a:txBody>
                  <a:tcPr marT="91425" marB="91425" marR="91425" marL="91425">
                    <a:solidFill>
                      <a:schemeClr val="lt2"/>
                    </a:solidFill>
                  </a:tcPr>
                </a:tc>
              </a:tr>
              <a:tr h="396200">
                <a:tc>
                  <a:txBody>
                    <a:bodyPr>
                      <a:noAutofit/>
                    </a:bodyPr>
                    <a:lstStyle/>
                    <a:p>
                      <a:pPr indent="0" lvl="0" marL="0" rtl="0" algn="ctr">
                        <a:spcBef>
                          <a:spcPts val="0"/>
                        </a:spcBef>
                        <a:spcAft>
                          <a:spcPts val="0"/>
                        </a:spcAft>
                        <a:buNone/>
                      </a:pPr>
                      <a:r>
                        <a:rPr lang="zh-TW">
                          <a:solidFill>
                            <a:schemeClr val="lt1"/>
                          </a:solidFill>
                        </a:rPr>
                        <a:t>Logistic Regression</a:t>
                      </a:r>
                      <a:endParaRPr>
                        <a:solidFill>
                          <a:schemeClr val="lt1"/>
                        </a:solidFill>
                      </a:endParaRPr>
                    </a:p>
                  </a:txBody>
                  <a:tcPr marT="91425" marB="91425" marR="91425" marL="91425">
                    <a:solidFill>
                      <a:schemeClr val="accent6"/>
                    </a:solidFill>
                  </a:tcPr>
                </a:tc>
                <a:tc>
                  <a:txBody>
                    <a:bodyPr>
                      <a:noAutofit/>
                    </a:bodyPr>
                    <a:lstStyle/>
                    <a:p>
                      <a:pPr indent="0" lvl="0" marL="0" rtl="0" algn="ctr">
                        <a:spcBef>
                          <a:spcPts val="0"/>
                        </a:spcBef>
                        <a:spcAft>
                          <a:spcPts val="0"/>
                        </a:spcAft>
                        <a:buNone/>
                      </a:pPr>
                      <a:r>
                        <a:rPr b="1" lang="zh-TW">
                          <a:solidFill>
                            <a:srgbClr val="FFFFFF"/>
                          </a:solidFill>
                        </a:rPr>
                        <a:t>0.95035</a:t>
                      </a:r>
                      <a:endParaRPr b="1">
                        <a:solidFill>
                          <a:srgbClr val="FFFFFF"/>
                        </a:solidFill>
                      </a:endParaRPr>
                    </a:p>
                  </a:txBody>
                  <a:tcPr marT="91425" marB="91425" marR="91425" marL="91425">
                    <a:solidFill>
                      <a:schemeClr val="accent6"/>
                    </a:solidFill>
                  </a:tcPr>
                </a:tc>
                <a:tc>
                  <a:txBody>
                    <a:bodyPr>
                      <a:noAutofit/>
                    </a:bodyPr>
                    <a:lstStyle/>
                    <a:p>
                      <a:pPr indent="0" lvl="0" marL="0" rtl="0" algn="ctr">
                        <a:spcBef>
                          <a:spcPts val="0"/>
                        </a:spcBef>
                        <a:spcAft>
                          <a:spcPts val="0"/>
                        </a:spcAft>
                        <a:buNone/>
                      </a:pPr>
                      <a:r>
                        <a:rPr lang="zh-TW">
                          <a:solidFill>
                            <a:schemeClr val="lt1"/>
                          </a:solidFill>
                        </a:rPr>
                        <a:t>0.79290</a:t>
                      </a:r>
                      <a:endParaRPr>
                        <a:solidFill>
                          <a:schemeClr val="lt1"/>
                        </a:solidFill>
                      </a:endParaRPr>
                    </a:p>
                  </a:txBody>
                  <a:tcPr marT="91425" marB="91425" marR="91425" marL="91425">
                    <a:solidFill>
                      <a:schemeClr val="accent6"/>
                    </a:solidFill>
                  </a:tcPr>
                </a:tc>
                <a:tc>
                  <a:txBody>
                    <a:bodyPr>
                      <a:noAutofit/>
                    </a:bodyPr>
                    <a:lstStyle/>
                    <a:p>
                      <a:pPr indent="0" lvl="0" marL="0" rtl="0" algn="ctr">
                        <a:spcBef>
                          <a:spcPts val="0"/>
                        </a:spcBef>
                        <a:spcAft>
                          <a:spcPts val="0"/>
                        </a:spcAft>
                        <a:buNone/>
                      </a:pPr>
                      <a:r>
                        <a:rPr b="1" lang="zh-TW">
                          <a:solidFill>
                            <a:schemeClr val="lt1"/>
                          </a:solidFill>
                        </a:rPr>
                        <a:t>0.86452</a:t>
                      </a:r>
                      <a:endParaRPr b="1">
                        <a:solidFill>
                          <a:schemeClr val="lt1"/>
                        </a:solidFill>
                      </a:endParaRPr>
                    </a:p>
                  </a:txBody>
                  <a:tcPr marT="91425" marB="91425" marR="91425" marL="91425">
                    <a:solidFill>
                      <a:schemeClr val="accent6"/>
                    </a:solidFill>
                  </a:tcPr>
                </a:tc>
                <a:tc>
                  <a:txBody>
                    <a:bodyPr>
                      <a:noAutofit/>
                    </a:bodyPr>
                    <a:lstStyle/>
                    <a:p>
                      <a:pPr indent="0" lvl="0" marL="0" rtl="0" algn="ctr">
                        <a:spcBef>
                          <a:spcPts val="0"/>
                        </a:spcBef>
                        <a:spcAft>
                          <a:spcPts val="0"/>
                        </a:spcAft>
                        <a:buNone/>
                      </a:pPr>
                      <a:r>
                        <a:rPr lang="zh-TW">
                          <a:solidFill>
                            <a:schemeClr val="lt1"/>
                          </a:solidFill>
                        </a:rPr>
                        <a:t>0.76</a:t>
                      </a:r>
                      <a:endParaRPr>
                        <a:solidFill>
                          <a:schemeClr val="lt1"/>
                        </a:solidFill>
                      </a:endParaRPr>
                    </a:p>
                  </a:txBody>
                  <a:tcPr marT="91425" marB="91425" marR="91425" marL="91425">
                    <a:solidFill>
                      <a:schemeClr val="accent6"/>
                    </a:solidFill>
                  </a:tcPr>
                </a:tc>
                <a:tc>
                  <a:txBody>
                    <a:bodyPr>
                      <a:noAutofit/>
                    </a:bodyPr>
                    <a:lstStyle/>
                    <a:p>
                      <a:pPr indent="0" lvl="0" marL="0" rtl="0" algn="ctr">
                        <a:spcBef>
                          <a:spcPts val="0"/>
                        </a:spcBef>
                        <a:spcAft>
                          <a:spcPts val="0"/>
                        </a:spcAft>
                        <a:buNone/>
                      </a:pPr>
                      <a:r>
                        <a:rPr lang="zh-TW">
                          <a:solidFill>
                            <a:schemeClr val="lt1"/>
                          </a:solidFill>
                        </a:rPr>
                        <a:t>0.22</a:t>
                      </a:r>
                      <a:endParaRPr>
                        <a:solidFill>
                          <a:schemeClr val="lt1"/>
                        </a:solidFill>
                      </a:endParaRPr>
                    </a:p>
                  </a:txBody>
                  <a:tcPr marT="91425" marB="91425" marR="91425" marL="91425">
                    <a:solidFill>
                      <a:schemeClr val="accent6"/>
                    </a:solidFill>
                  </a:tcPr>
                </a:tc>
              </a:tr>
              <a:tr h="396200">
                <a:tc>
                  <a:txBody>
                    <a:bodyPr>
                      <a:noAutofit/>
                    </a:bodyPr>
                    <a:lstStyle/>
                    <a:p>
                      <a:pPr indent="0" lvl="0" marL="0" algn="ctr">
                        <a:spcBef>
                          <a:spcPts val="0"/>
                        </a:spcBef>
                        <a:spcAft>
                          <a:spcPts val="0"/>
                        </a:spcAft>
                        <a:buNone/>
                      </a:pPr>
                      <a:r>
                        <a:rPr lang="zh-TW">
                          <a:solidFill>
                            <a:schemeClr val="lt1"/>
                          </a:solidFill>
                        </a:rPr>
                        <a:t>LinearSVC</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chemeClr val="lt1"/>
                          </a:solidFill>
                        </a:rPr>
                        <a:t>0.92580</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chemeClr val="lt1"/>
                          </a:solidFill>
                        </a:rPr>
                        <a:t>0.80312</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chemeClr val="lt1"/>
                          </a:solidFill>
                        </a:rPr>
                        <a:t>0.85952</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b="1" lang="zh-TW">
                          <a:solidFill>
                            <a:schemeClr val="lt1"/>
                          </a:solidFill>
                        </a:rPr>
                        <a:t>0.81026</a:t>
                      </a:r>
                      <a:endParaRPr b="1">
                        <a:solidFill>
                          <a:schemeClr val="lt1"/>
                        </a:solidFill>
                      </a:endParaRPr>
                    </a:p>
                  </a:txBody>
                  <a:tcPr marT="91425" marB="91425" marR="91425" marL="91425"/>
                </a:tc>
                <a:tc>
                  <a:txBody>
                    <a:bodyPr>
                      <a:noAutofit/>
                    </a:bodyPr>
                    <a:lstStyle/>
                    <a:p>
                      <a:pPr indent="0" lvl="0" marL="0" algn="ctr">
                        <a:spcBef>
                          <a:spcPts val="0"/>
                        </a:spcBef>
                        <a:spcAft>
                          <a:spcPts val="0"/>
                        </a:spcAft>
                        <a:buNone/>
                      </a:pPr>
                      <a:r>
                        <a:rPr b="1" lang="zh-TW">
                          <a:solidFill>
                            <a:schemeClr val="lt1"/>
                          </a:solidFill>
                        </a:rPr>
                        <a:t>0.19</a:t>
                      </a:r>
                      <a:endParaRPr b="1">
                        <a:solidFill>
                          <a:schemeClr val="lt1"/>
                        </a:solidFill>
                      </a:endParaRPr>
                    </a:p>
                  </a:txBody>
                  <a:tcPr marT="91425" marB="91425" marR="91425" marL="91425"/>
                </a:tc>
              </a:tr>
              <a:tr h="396200">
                <a:tc>
                  <a:txBody>
                    <a:bodyPr>
                      <a:noAutofit/>
                    </a:bodyPr>
                    <a:lstStyle/>
                    <a:p>
                      <a:pPr indent="0" lvl="0" marL="0" algn="ctr">
                        <a:spcBef>
                          <a:spcPts val="0"/>
                        </a:spcBef>
                        <a:spcAft>
                          <a:spcPts val="0"/>
                        </a:spcAft>
                        <a:buNone/>
                      </a:pPr>
                      <a:r>
                        <a:rPr lang="zh-TW">
                          <a:solidFill>
                            <a:schemeClr val="lt1"/>
                          </a:solidFill>
                        </a:rPr>
                        <a:t>KNeighborsClassifier</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chemeClr val="lt1"/>
                          </a:solidFill>
                        </a:rPr>
                        <a:t>0.91596</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chemeClr val="lt1"/>
                          </a:solidFill>
                        </a:rPr>
                        <a:t>0.81646</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chemeClr val="lt1"/>
                          </a:solidFill>
                        </a:rPr>
                        <a:t>0.86304</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chemeClr val="lt1"/>
                          </a:solidFill>
                        </a:rPr>
                        <a:t>0.79487</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chemeClr val="lt1"/>
                          </a:solidFill>
                        </a:rPr>
                        <a:t>0.21</a:t>
                      </a:r>
                      <a:endParaRPr>
                        <a:solidFill>
                          <a:schemeClr val="lt1"/>
                        </a:solidFill>
                      </a:endParaRPr>
                    </a:p>
                  </a:txBody>
                  <a:tcPr marT="91425" marB="91425" marR="91425" marL="91425"/>
                </a:tc>
              </a:tr>
              <a:tr h="396200">
                <a:tc>
                  <a:txBody>
                    <a:bodyPr>
                      <a:noAutofit/>
                    </a:bodyPr>
                    <a:lstStyle/>
                    <a:p>
                      <a:pPr indent="0" lvl="0" marL="0" rtl="0" algn="ctr">
                        <a:spcBef>
                          <a:spcPts val="0"/>
                        </a:spcBef>
                        <a:spcAft>
                          <a:spcPts val="0"/>
                        </a:spcAft>
                        <a:buNone/>
                      </a:pPr>
                      <a:r>
                        <a:rPr lang="zh-TW">
                          <a:solidFill>
                            <a:schemeClr val="lt1"/>
                          </a:solidFill>
                        </a:rPr>
                        <a:t>Random Forest</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chemeClr val="lt1"/>
                          </a:solidFill>
                        </a:rPr>
                        <a:t>0.91331</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b="1" lang="zh-TW">
                          <a:solidFill>
                            <a:schemeClr val="lt1"/>
                          </a:solidFill>
                        </a:rPr>
                        <a:t>0.</a:t>
                      </a:r>
                      <a:r>
                        <a:rPr b="1" lang="zh-TW">
                          <a:solidFill>
                            <a:srgbClr val="FFFFFF"/>
                          </a:solidFill>
                        </a:rPr>
                        <a:t>81893</a:t>
                      </a:r>
                      <a:endParaRPr b="1">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chemeClr val="lt1"/>
                          </a:solidFill>
                        </a:rPr>
                        <a:t>0.</a:t>
                      </a:r>
                      <a:r>
                        <a:rPr lang="zh-TW">
                          <a:solidFill>
                            <a:srgbClr val="FFFFFF"/>
                          </a:solidFill>
                        </a:rPr>
                        <a:t>86307</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chemeClr val="lt1"/>
                          </a:solidFill>
                        </a:rPr>
                        <a:t>0.</a:t>
                      </a:r>
                      <a:r>
                        <a:rPr lang="zh-TW">
                          <a:solidFill>
                            <a:srgbClr val="FFFFFF"/>
                          </a:solidFill>
                        </a:rPr>
                        <a:t>77949</a:t>
                      </a:r>
                      <a:endParaRPr>
                        <a:solidFill>
                          <a:schemeClr val="lt1"/>
                        </a:solidFill>
                      </a:endParaRPr>
                    </a:p>
                  </a:txBody>
                  <a:tcPr marT="91425" marB="91425" marR="91425" marL="91425"/>
                </a:tc>
                <a:tc>
                  <a:txBody>
                    <a:bodyPr>
                      <a:noAutofit/>
                    </a:bodyPr>
                    <a:lstStyle/>
                    <a:p>
                      <a:pPr indent="0" lvl="0" marL="0" algn="ctr">
                        <a:spcBef>
                          <a:spcPts val="0"/>
                        </a:spcBef>
                        <a:spcAft>
                          <a:spcPts val="0"/>
                        </a:spcAft>
                        <a:buNone/>
                      </a:pPr>
                      <a:r>
                        <a:rPr lang="zh-TW">
                          <a:solidFill>
                            <a:srgbClr val="FFFFFF"/>
                          </a:solidFill>
                        </a:rPr>
                        <a:t>0.22</a:t>
                      </a:r>
                      <a:endParaRPr>
                        <a:solidFill>
                          <a:schemeClr val="lt1"/>
                        </a:solidFill>
                      </a:endParaRPr>
                    </a:p>
                  </a:txBody>
                  <a:tcPr marT="91425" marB="91425" marR="91425" marL="91425"/>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Shape 24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Experimental results</a:t>
            </a:r>
            <a:endParaRPr/>
          </a:p>
        </p:txBody>
      </p:sp>
      <p:sp>
        <p:nvSpPr>
          <p:cNvPr id="248" name="Shape 24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zh-TW" sz="1800"/>
              <a:t>Death Prediction(without overlord)</a:t>
            </a:r>
            <a:endParaRPr sz="1800"/>
          </a:p>
        </p:txBody>
      </p:sp>
      <p:graphicFrame>
        <p:nvGraphicFramePr>
          <p:cNvPr id="249" name="Shape 249"/>
          <p:cNvGraphicFramePr/>
          <p:nvPr/>
        </p:nvGraphicFramePr>
        <p:xfrm>
          <a:off x="1157675" y="2382375"/>
          <a:ext cx="3000000" cy="3000000"/>
        </p:xfrm>
        <a:graphic>
          <a:graphicData uri="http://schemas.openxmlformats.org/drawingml/2006/table">
            <a:tbl>
              <a:tblPr>
                <a:noFill/>
                <a:tableStyleId>{B1389435-3FF8-4E28-AB86-B82F40538A95}</a:tableStyleId>
              </a:tblPr>
              <a:tblGrid>
                <a:gridCol w="1848200"/>
                <a:gridCol w="1018925"/>
                <a:gridCol w="944600"/>
                <a:gridCol w="1102800"/>
                <a:gridCol w="970425"/>
                <a:gridCol w="1610350"/>
              </a:tblGrid>
              <a:tr h="100000">
                <a:tc>
                  <a:txBody>
                    <a:bodyPr>
                      <a:noAutofit/>
                    </a:bodyPr>
                    <a:lstStyle/>
                    <a:p>
                      <a:pPr indent="0" lvl="0" marL="0" rtl="0" algn="ctr">
                        <a:spcBef>
                          <a:spcPts val="0"/>
                        </a:spcBef>
                        <a:spcAft>
                          <a:spcPts val="0"/>
                        </a:spcAft>
                        <a:buNone/>
                      </a:pPr>
                      <a:r>
                        <a:rPr lang="zh-TW">
                          <a:solidFill>
                            <a:srgbClr val="FFFFFF"/>
                          </a:solidFill>
                        </a:rPr>
                        <a:t>Model</a:t>
                      </a:r>
                      <a:endParaRPr>
                        <a:solidFill>
                          <a:srgbClr val="FFFFFF"/>
                        </a:solidFill>
                      </a:endParaRPr>
                    </a:p>
                  </a:txBody>
                  <a:tcPr marT="91425" marB="91425" marR="91425" marL="91425">
                    <a:solidFill>
                      <a:schemeClr val="lt2"/>
                    </a:solidFill>
                  </a:tcPr>
                </a:tc>
                <a:tc>
                  <a:txBody>
                    <a:bodyPr>
                      <a:noAutofit/>
                    </a:bodyPr>
                    <a:lstStyle/>
                    <a:p>
                      <a:pPr indent="0" lvl="0" marL="0" rtl="0" algn="ctr">
                        <a:spcBef>
                          <a:spcPts val="0"/>
                        </a:spcBef>
                        <a:spcAft>
                          <a:spcPts val="0"/>
                        </a:spcAft>
                        <a:buNone/>
                      </a:pPr>
                      <a:r>
                        <a:rPr lang="zh-TW">
                          <a:solidFill>
                            <a:srgbClr val="FFFFFF"/>
                          </a:solidFill>
                        </a:rPr>
                        <a:t>Precision</a:t>
                      </a:r>
                      <a:endParaRPr>
                        <a:solidFill>
                          <a:srgbClr val="FFFFFF"/>
                        </a:solidFill>
                      </a:endParaRPr>
                    </a:p>
                  </a:txBody>
                  <a:tcPr marT="91425" marB="91425" marR="91425" marL="91425">
                    <a:solidFill>
                      <a:schemeClr val="lt2"/>
                    </a:solidFill>
                  </a:tcPr>
                </a:tc>
                <a:tc>
                  <a:txBody>
                    <a:bodyPr>
                      <a:noAutofit/>
                    </a:bodyPr>
                    <a:lstStyle/>
                    <a:p>
                      <a:pPr indent="0" lvl="0" marL="0" rtl="0" algn="ctr">
                        <a:spcBef>
                          <a:spcPts val="0"/>
                        </a:spcBef>
                        <a:spcAft>
                          <a:spcPts val="0"/>
                        </a:spcAft>
                        <a:buNone/>
                      </a:pPr>
                      <a:r>
                        <a:rPr lang="zh-TW">
                          <a:solidFill>
                            <a:srgbClr val="FFFFFF"/>
                          </a:solidFill>
                        </a:rPr>
                        <a:t>Recall</a:t>
                      </a:r>
                      <a:endParaRPr>
                        <a:solidFill>
                          <a:srgbClr val="FFFFFF"/>
                        </a:solidFill>
                      </a:endParaRPr>
                    </a:p>
                  </a:txBody>
                  <a:tcPr marT="91425" marB="91425" marR="91425" marL="91425">
                    <a:solidFill>
                      <a:schemeClr val="lt2"/>
                    </a:solidFill>
                  </a:tcPr>
                </a:tc>
                <a:tc>
                  <a:txBody>
                    <a:bodyPr>
                      <a:noAutofit/>
                    </a:bodyPr>
                    <a:lstStyle/>
                    <a:p>
                      <a:pPr indent="0" lvl="0" marL="0" rtl="0" algn="ctr">
                        <a:spcBef>
                          <a:spcPts val="0"/>
                        </a:spcBef>
                        <a:spcAft>
                          <a:spcPts val="0"/>
                        </a:spcAft>
                        <a:buNone/>
                      </a:pPr>
                      <a:r>
                        <a:rPr lang="zh-TW">
                          <a:solidFill>
                            <a:srgbClr val="FFFFFF"/>
                          </a:solidFill>
                        </a:rPr>
                        <a:t>F-Measure</a:t>
                      </a:r>
                      <a:endParaRPr>
                        <a:solidFill>
                          <a:srgbClr val="FFFFFF"/>
                        </a:solidFill>
                      </a:endParaRPr>
                    </a:p>
                  </a:txBody>
                  <a:tcPr marT="91425" marB="91425" marR="91425" marL="91425">
                    <a:solidFill>
                      <a:schemeClr val="lt2"/>
                    </a:solidFill>
                  </a:tcPr>
                </a:tc>
                <a:tc>
                  <a:txBody>
                    <a:bodyPr>
                      <a:noAutofit/>
                    </a:bodyPr>
                    <a:lstStyle/>
                    <a:p>
                      <a:pPr indent="0" lvl="0" marL="0" rtl="0" algn="ctr">
                        <a:spcBef>
                          <a:spcPts val="0"/>
                        </a:spcBef>
                        <a:spcAft>
                          <a:spcPts val="0"/>
                        </a:spcAft>
                        <a:buNone/>
                      </a:pPr>
                      <a:r>
                        <a:rPr lang="zh-TW">
                          <a:solidFill>
                            <a:srgbClr val="FFFFFF"/>
                          </a:solidFill>
                        </a:rPr>
                        <a:t>Score</a:t>
                      </a:r>
                      <a:endParaRPr>
                        <a:solidFill>
                          <a:srgbClr val="FFFFFF"/>
                        </a:solidFill>
                      </a:endParaRPr>
                    </a:p>
                  </a:txBody>
                  <a:tcPr marT="91425" marB="91425" marR="91425" marL="91425">
                    <a:solidFill>
                      <a:schemeClr val="lt2"/>
                    </a:solidFill>
                  </a:tcPr>
                </a:tc>
                <a:tc>
                  <a:txBody>
                    <a:bodyPr>
                      <a:noAutofit/>
                    </a:bodyPr>
                    <a:lstStyle/>
                    <a:p>
                      <a:pPr indent="0" lvl="0" marL="0" rtl="0" algn="ctr">
                        <a:spcBef>
                          <a:spcPts val="0"/>
                        </a:spcBef>
                        <a:spcAft>
                          <a:spcPts val="0"/>
                        </a:spcAft>
                        <a:buNone/>
                      </a:pPr>
                      <a:r>
                        <a:rPr lang="zh-TW">
                          <a:solidFill>
                            <a:srgbClr val="FFFFFF"/>
                          </a:solidFill>
                        </a:rPr>
                        <a:t>Mean squared error</a:t>
                      </a:r>
                      <a:endParaRPr>
                        <a:solidFill>
                          <a:srgbClr val="FFFFFF"/>
                        </a:solidFill>
                      </a:endParaRPr>
                    </a:p>
                  </a:txBody>
                  <a:tcPr marT="91425" marB="91425" marR="91425" marL="91425">
                    <a:solidFill>
                      <a:schemeClr val="lt2"/>
                    </a:solidFill>
                  </a:tcPr>
                </a:tc>
              </a:tr>
              <a:tr h="396200">
                <a:tc>
                  <a:txBody>
                    <a:bodyPr>
                      <a:noAutofit/>
                    </a:bodyPr>
                    <a:lstStyle/>
                    <a:p>
                      <a:pPr indent="0" lvl="0" marL="0" rtl="0" algn="ctr">
                        <a:spcBef>
                          <a:spcPts val="0"/>
                        </a:spcBef>
                        <a:spcAft>
                          <a:spcPts val="0"/>
                        </a:spcAft>
                        <a:buNone/>
                      </a:pPr>
                      <a:r>
                        <a:rPr lang="zh-TW">
                          <a:solidFill>
                            <a:srgbClr val="FFFFFF"/>
                          </a:solidFill>
                        </a:rPr>
                        <a:t>LogisticRegression</a:t>
                      </a:r>
                      <a:endParaRPr>
                        <a:solidFill>
                          <a:schemeClr val="lt1"/>
                        </a:solidFill>
                      </a:endParaRPr>
                    </a:p>
                  </a:txBody>
                  <a:tcPr marT="91425" marB="91425" marR="91425" marL="91425">
                    <a:solidFill>
                      <a:schemeClr val="accent6"/>
                    </a:solidFill>
                  </a:tcPr>
                </a:tc>
                <a:tc>
                  <a:txBody>
                    <a:bodyPr>
                      <a:noAutofit/>
                    </a:bodyPr>
                    <a:lstStyle/>
                    <a:p>
                      <a:pPr indent="0" lvl="0" marL="0" rtl="0" algn="ctr">
                        <a:spcBef>
                          <a:spcPts val="0"/>
                        </a:spcBef>
                        <a:spcAft>
                          <a:spcPts val="0"/>
                        </a:spcAft>
                        <a:buNone/>
                      </a:pPr>
                      <a:r>
                        <a:rPr lang="zh-TW">
                          <a:solidFill>
                            <a:schemeClr val="lt1"/>
                          </a:solidFill>
                        </a:rPr>
                        <a:t>0.</a:t>
                      </a:r>
                      <a:r>
                        <a:rPr lang="zh-TW">
                          <a:solidFill>
                            <a:srgbClr val="FFFFFF"/>
                          </a:solidFill>
                        </a:rPr>
                        <a:t>89744</a:t>
                      </a:r>
                      <a:endParaRPr>
                        <a:solidFill>
                          <a:schemeClr val="lt1"/>
                        </a:solidFill>
                      </a:endParaRPr>
                    </a:p>
                  </a:txBody>
                  <a:tcPr marT="91425" marB="91425" marR="91425" marL="91425">
                    <a:solidFill>
                      <a:schemeClr val="accent6"/>
                    </a:solidFill>
                  </a:tcPr>
                </a:tc>
                <a:tc>
                  <a:txBody>
                    <a:bodyPr>
                      <a:noAutofit/>
                    </a:bodyPr>
                    <a:lstStyle/>
                    <a:p>
                      <a:pPr indent="0" lvl="0" marL="0" rtl="0" algn="ctr">
                        <a:spcBef>
                          <a:spcPts val="0"/>
                        </a:spcBef>
                        <a:spcAft>
                          <a:spcPts val="0"/>
                        </a:spcAft>
                        <a:buNone/>
                      </a:pPr>
                      <a:r>
                        <a:rPr b="1" lang="zh-TW">
                          <a:solidFill>
                            <a:schemeClr val="lt1"/>
                          </a:solidFill>
                        </a:rPr>
                        <a:t>0.88608</a:t>
                      </a:r>
                      <a:endParaRPr b="1">
                        <a:solidFill>
                          <a:schemeClr val="lt1"/>
                        </a:solidFill>
                      </a:endParaRPr>
                    </a:p>
                  </a:txBody>
                  <a:tcPr marT="91425" marB="91425" marR="91425" marL="91425">
                    <a:solidFill>
                      <a:schemeClr val="accent6"/>
                    </a:solidFill>
                  </a:tcPr>
                </a:tc>
                <a:tc>
                  <a:txBody>
                    <a:bodyPr>
                      <a:noAutofit/>
                    </a:bodyPr>
                    <a:lstStyle/>
                    <a:p>
                      <a:pPr indent="0" lvl="0" marL="0" rtl="0" algn="ctr">
                        <a:spcBef>
                          <a:spcPts val="0"/>
                        </a:spcBef>
                        <a:spcAft>
                          <a:spcPts val="0"/>
                        </a:spcAft>
                        <a:buNone/>
                      </a:pPr>
                      <a:r>
                        <a:rPr b="1" lang="zh-TW">
                          <a:solidFill>
                            <a:schemeClr val="lt1"/>
                          </a:solidFill>
                        </a:rPr>
                        <a:t>0.89172</a:t>
                      </a:r>
                      <a:endParaRPr b="1">
                        <a:solidFill>
                          <a:schemeClr val="lt1"/>
                        </a:solidFill>
                      </a:endParaRPr>
                    </a:p>
                  </a:txBody>
                  <a:tcPr marT="91425" marB="91425" marR="91425" marL="91425">
                    <a:solidFill>
                      <a:schemeClr val="accent6"/>
                    </a:solidFill>
                  </a:tcPr>
                </a:tc>
                <a:tc>
                  <a:txBody>
                    <a:bodyPr>
                      <a:noAutofit/>
                    </a:bodyPr>
                    <a:lstStyle/>
                    <a:p>
                      <a:pPr indent="0" lvl="0" marL="0" rtl="0" algn="ctr">
                        <a:spcBef>
                          <a:spcPts val="0"/>
                        </a:spcBef>
                        <a:spcAft>
                          <a:spcPts val="0"/>
                        </a:spcAft>
                        <a:buNone/>
                      </a:pPr>
                      <a:r>
                        <a:rPr lang="zh-TW">
                          <a:solidFill>
                            <a:schemeClr val="lt1"/>
                          </a:solidFill>
                        </a:rPr>
                        <a:t>0.73846</a:t>
                      </a:r>
                      <a:endParaRPr>
                        <a:solidFill>
                          <a:schemeClr val="lt1"/>
                        </a:solidFill>
                      </a:endParaRPr>
                    </a:p>
                  </a:txBody>
                  <a:tcPr marT="91425" marB="91425" marR="91425" marL="91425">
                    <a:solidFill>
                      <a:schemeClr val="accent6"/>
                    </a:solidFill>
                  </a:tcPr>
                </a:tc>
                <a:tc>
                  <a:txBody>
                    <a:bodyPr>
                      <a:noAutofit/>
                    </a:bodyPr>
                    <a:lstStyle/>
                    <a:p>
                      <a:pPr indent="0" lvl="0" marL="0" rtl="0" algn="ctr">
                        <a:spcBef>
                          <a:spcPts val="0"/>
                        </a:spcBef>
                        <a:spcAft>
                          <a:spcPts val="0"/>
                        </a:spcAft>
                        <a:buNone/>
                      </a:pPr>
                      <a:r>
                        <a:rPr b="1" lang="zh-TW">
                          <a:solidFill>
                            <a:schemeClr val="lt1"/>
                          </a:solidFill>
                        </a:rPr>
                        <a:t>0.17</a:t>
                      </a:r>
                      <a:endParaRPr b="1">
                        <a:solidFill>
                          <a:schemeClr val="lt1"/>
                        </a:solidFill>
                      </a:endParaRPr>
                    </a:p>
                  </a:txBody>
                  <a:tcPr marT="91425" marB="91425" marR="91425" marL="91425">
                    <a:solidFill>
                      <a:schemeClr val="accent6"/>
                    </a:solidFill>
                  </a:tcPr>
                </a:tc>
              </a:tr>
              <a:tr h="396200">
                <a:tc>
                  <a:txBody>
                    <a:bodyPr>
                      <a:noAutofit/>
                    </a:bodyPr>
                    <a:lstStyle/>
                    <a:p>
                      <a:pPr indent="0" lvl="0" marL="0" rtl="0" algn="ctr">
                        <a:spcBef>
                          <a:spcPts val="0"/>
                        </a:spcBef>
                        <a:spcAft>
                          <a:spcPts val="0"/>
                        </a:spcAft>
                        <a:buNone/>
                      </a:pPr>
                      <a:r>
                        <a:rPr lang="zh-TW">
                          <a:solidFill>
                            <a:schemeClr val="lt1"/>
                          </a:solidFill>
                        </a:rPr>
                        <a:t>LinearSVC</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0.89906</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0.81104</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0.85248</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0.72308</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0.28</a:t>
                      </a:r>
                      <a:endParaRPr>
                        <a:solidFill>
                          <a:schemeClr val="lt1"/>
                        </a:solidFill>
                      </a:endParaRPr>
                    </a:p>
                  </a:txBody>
                  <a:tcPr marT="91425" marB="91425" marR="91425" marL="91425"/>
                </a:tc>
              </a:tr>
              <a:tr h="396200">
                <a:tc>
                  <a:txBody>
                    <a:bodyPr>
                      <a:noAutofit/>
                    </a:bodyPr>
                    <a:lstStyle/>
                    <a:p>
                      <a:pPr indent="0" lvl="0" marL="0" rtl="0" algn="ctr">
                        <a:spcBef>
                          <a:spcPts val="0"/>
                        </a:spcBef>
                        <a:spcAft>
                          <a:spcPts val="0"/>
                        </a:spcAft>
                        <a:buNone/>
                      </a:pPr>
                      <a:r>
                        <a:rPr lang="zh-TW">
                          <a:solidFill>
                            <a:schemeClr val="lt1"/>
                          </a:solidFill>
                        </a:rPr>
                        <a:t>KNeighborsClassifier</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b="1" lang="zh-TW">
                          <a:solidFill>
                            <a:srgbClr val="FFFFFF"/>
                          </a:solidFill>
                        </a:rPr>
                        <a:t>0.95139</a:t>
                      </a:r>
                      <a:endParaRPr b="1">
                        <a:solidFill>
                          <a:srgbClr val="FFFFFF"/>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0.80117</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0.86984</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0.78974</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0.21</a:t>
                      </a:r>
                      <a:endParaRPr>
                        <a:solidFill>
                          <a:schemeClr val="lt1"/>
                        </a:solidFill>
                      </a:endParaRPr>
                    </a:p>
                  </a:txBody>
                  <a:tcPr marT="91425" marB="91425" marR="91425" marL="91425"/>
                </a:tc>
              </a:tr>
              <a:tr h="396200">
                <a:tc>
                  <a:txBody>
                    <a:bodyPr>
                      <a:noAutofit/>
                    </a:bodyPr>
                    <a:lstStyle/>
                    <a:p>
                      <a:pPr indent="0" lvl="0" marL="0" rtl="0" algn="ctr">
                        <a:spcBef>
                          <a:spcPts val="0"/>
                        </a:spcBef>
                        <a:spcAft>
                          <a:spcPts val="0"/>
                        </a:spcAft>
                        <a:buNone/>
                      </a:pPr>
                      <a:r>
                        <a:rPr lang="zh-TW">
                          <a:solidFill>
                            <a:schemeClr val="lt1"/>
                          </a:solidFill>
                        </a:rPr>
                        <a:t>Random Forest</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rgbClr val="FFFFFF"/>
                          </a:solidFill>
                        </a:rPr>
                        <a:t>0.91496</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a:t>
                      </a:r>
                      <a:r>
                        <a:rPr lang="zh-TW">
                          <a:solidFill>
                            <a:srgbClr val="FFFFFF"/>
                          </a:solidFill>
                        </a:rPr>
                        <a:t>81737</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a:t>
                      </a:r>
                      <a:r>
                        <a:rPr lang="zh-TW">
                          <a:solidFill>
                            <a:srgbClr val="FFFFFF"/>
                          </a:solidFill>
                        </a:rPr>
                        <a:t>86281</a:t>
                      </a:r>
                      <a:endParaRPr>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b="1" lang="zh-TW">
                          <a:solidFill>
                            <a:schemeClr val="lt1"/>
                          </a:solidFill>
                        </a:rPr>
                        <a:t>0.</a:t>
                      </a:r>
                      <a:r>
                        <a:rPr b="1" lang="zh-TW">
                          <a:solidFill>
                            <a:srgbClr val="FFFFFF"/>
                          </a:solidFill>
                        </a:rPr>
                        <a:t>81538</a:t>
                      </a:r>
                      <a:endParaRPr b="1">
                        <a:solidFill>
                          <a:schemeClr val="lt1"/>
                        </a:solidFill>
                      </a:endParaRPr>
                    </a:p>
                  </a:txBody>
                  <a:tcPr marT="91425" marB="91425" marR="91425" marL="91425"/>
                </a:tc>
                <a:tc>
                  <a:txBody>
                    <a:bodyPr>
                      <a:noAutofit/>
                    </a:bodyPr>
                    <a:lstStyle/>
                    <a:p>
                      <a:pPr indent="0" lvl="0" marL="0" rtl="0" algn="ctr">
                        <a:spcBef>
                          <a:spcPts val="0"/>
                        </a:spcBef>
                        <a:spcAft>
                          <a:spcPts val="0"/>
                        </a:spcAft>
                        <a:buNone/>
                      </a:pPr>
                      <a:r>
                        <a:rPr lang="zh-TW">
                          <a:solidFill>
                            <a:schemeClr val="lt1"/>
                          </a:solidFill>
                        </a:rPr>
                        <a:t>0.18</a:t>
                      </a:r>
                      <a:endParaRPr>
                        <a:solidFill>
                          <a:schemeClr val="lt1"/>
                        </a:solidFill>
                      </a:endParaRPr>
                    </a:p>
                  </a:txBody>
                  <a:tcPr marT="91425" marB="91425" marR="91425" marL="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Shape 25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Calialibration plots  (reliability curve)</a:t>
            </a:r>
            <a:endParaRPr/>
          </a:p>
        </p:txBody>
      </p:sp>
      <p:sp>
        <p:nvSpPr>
          <p:cNvPr id="255" name="Shape 25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256" name="Shape 256"/>
          <p:cNvPicPr preferRelativeResize="0"/>
          <p:nvPr/>
        </p:nvPicPr>
        <p:blipFill rotWithShape="1">
          <a:blip r:embed="rId3">
            <a:alphaModFix/>
          </a:blip>
          <a:srcRect b="34206" l="0" r="0" t="0"/>
          <a:stretch/>
        </p:blipFill>
        <p:spPr>
          <a:xfrm>
            <a:off x="1297500" y="1062375"/>
            <a:ext cx="7038900" cy="38245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Shape 14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Outline</a:t>
            </a:r>
            <a:endParaRPr/>
          </a:p>
        </p:txBody>
      </p:sp>
      <p:sp>
        <p:nvSpPr>
          <p:cNvPr id="141" name="Shape 141"/>
          <p:cNvSpPr txBox="1"/>
          <p:nvPr>
            <p:ph idx="1" type="body"/>
          </p:nvPr>
        </p:nvSpPr>
        <p:spPr>
          <a:xfrm>
            <a:off x="1309200" y="1057475"/>
            <a:ext cx="6399300" cy="32205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zh-TW" sz="1800"/>
              <a:t>Introduction</a:t>
            </a:r>
            <a:endParaRPr sz="1800"/>
          </a:p>
          <a:p>
            <a:pPr indent="-342900" lvl="0" marL="457200" rtl="0">
              <a:spcBef>
                <a:spcPts val="0"/>
              </a:spcBef>
              <a:spcAft>
                <a:spcPts val="0"/>
              </a:spcAft>
              <a:buSzPts val="1800"/>
              <a:buChar char="●"/>
            </a:pPr>
            <a:r>
              <a:rPr lang="zh-TW" sz="1800"/>
              <a:t>Problem definition or formulation</a:t>
            </a:r>
            <a:endParaRPr sz="1800"/>
          </a:p>
          <a:p>
            <a:pPr indent="-342900" lvl="0" marL="457200" rtl="0">
              <a:spcBef>
                <a:spcPts val="0"/>
              </a:spcBef>
              <a:spcAft>
                <a:spcPts val="0"/>
              </a:spcAft>
              <a:buSzPts val="1800"/>
              <a:buChar char="●"/>
            </a:pPr>
            <a:r>
              <a:rPr lang="zh-TW" sz="1800"/>
              <a:t>Related works</a:t>
            </a:r>
            <a:endParaRPr sz="1800"/>
          </a:p>
          <a:p>
            <a:pPr indent="-342900" lvl="0" marL="457200" rtl="0">
              <a:spcBef>
                <a:spcPts val="0"/>
              </a:spcBef>
              <a:spcAft>
                <a:spcPts val="0"/>
              </a:spcAft>
              <a:buSzPts val="1800"/>
              <a:buChar char="●"/>
            </a:pPr>
            <a:r>
              <a:rPr lang="zh-TW" sz="1800"/>
              <a:t>Challenges or importance of this work</a:t>
            </a:r>
            <a:endParaRPr sz="1800"/>
          </a:p>
          <a:p>
            <a:pPr indent="-342900" lvl="0" marL="457200" rtl="0">
              <a:spcBef>
                <a:spcPts val="0"/>
              </a:spcBef>
              <a:spcAft>
                <a:spcPts val="0"/>
              </a:spcAft>
              <a:buSzPts val="1800"/>
              <a:buChar char="●"/>
            </a:pPr>
            <a:r>
              <a:rPr lang="zh-TW" sz="1800"/>
              <a:t>Dataset description </a:t>
            </a:r>
            <a:endParaRPr sz="1800"/>
          </a:p>
          <a:p>
            <a:pPr indent="-342900" lvl="0" marL="457200" rtl="0">
              <a:spcBef>
                <a:spcPts val="0"/>
              </a:spcBef>
              <a:spcAft>
                <a:spcPts val="0"/>
              </a:spcAft>
              <a:buSzPts val="1800"/>
              <a:buChar char="●"/>
            </a:pPr>
            <a:r>
              <a:rPr lang="zh-TW" sz="1800"/>
              <a:t>Methods</a:t>
            </a:r>
            <a:endParaRPr sz="1800"/>
          </a:p>
          <a:p>
            <a:pPr indent="-342900" lvl="0" marL="457200" rtl="0">
              <a:spcBef>
                <a:spcPts val="0"/>
              </a:spcBef>
              <a:spcAft>
                <a:spcPts val="0"/>
              </a:spcAft>
              <a:buSzPts val="1800"/>
              <a:buChar char="●"/>
            </a:pPr>
            <a:r>
              <a:rPr lang="zh-TW" sz="1800"/>
              <a:t>Experimental results</a:t>
            </a:r>
            <a:endParaRPr sz="1800"/>
          </a:p>
          <a:p>
            <a:pPr indent="-342900" lvl="0" marL="457200" rtl="0">
              <a:spcBef>
                <a:spcPts val="0"/>
              </a:spcBef>
              <a:spcAft>
                <a:spcPts val="0"/>
              </a:spcAft>
              <a:buSzPts val="1800"/>
              <a:buChar char="●"/>
            </a:pPr>
            <a:r>
              <a:rPr lang="zh-TW" sz="1800"/>
              <a:t>Issues faced in this project</a:t>
            </a:r>
            <a:endParaRPr sz="1800"/>
          </a:p>
          <a:p>
            <a:pPr indent="-342900" lvl="0" marL="457200" rtl="0">
              <a:spcBef>
                <a:spcPts val="0"/>
              </a:spcBef>
              <a:spcAft>
                <a:spcPts val="0"/>
              </a:spcAft>
              <a:buSzPts val="1800"/>
              <a:buChar char="●"/>
            </a:pPr>
            <a:r>
              <a:rPr lang="zh-TW" sz="1800"/>
              <a:t>Other efforts on this project</a:t>
            </a:r>
            <a:endParaRPr sz="1800"/>
          </a:p>
          <a:p>
            <a:pPr indent="-342900" lvl="0" marL="457200" rtl="0">
              <a:spcBef>
                <a:spcPts val="0"/>
              </a:spcBef>
              <a:spcAft>
                <a:spcPts val="0"/>
              </a:spcAft>
              <a:buSzPts val="1800"/>
              <a:buChar char="●"/>
            </a:pPr>
            <a:r>
              <a:rPr lang="zh-TW" sz="1800"/>
              <a:t>Conclusions and future works</a:t>
            </a:r>
            <a:endParaRPr sz="1800"/>
          </a:p>
          <a:p>
            <a:pPr indent="-342900" lvl="0" marL="457200" rtl="0">
              <a:spcBef>
                <a:spcPts val="0"/>
              </a:spcBef>
              <a:spcAft>
                <a:spcPts val="0"/>
              </a:spcAft>
              <a:buSzPts val="1800"/>
              <a:buChar char="●"/>
            </a:pPr>
            <a:r>
              <a:rPr lang="zh-TW" sz="1800"/>
              <a:t>Job description</a:t>
            </a:r>
            <a:endParaRPr sz="1800"/>
          </a:p>
          <a:p>
            <a:pPr indent="-342900" lvl="0" marL="457200">
              <a:spcBef>
                <a:spcPts val="0"/>
              </a:spcBef>
              <a:spcAft>
                <a:spcPts val="0"/>
              </a:spcAft>
              <a:buSzPts val="1800"/>
              <a:buChar char="●"/>
            </a:pPr>
            <a:r>
              <a:rPr lang="zh-TW" sz="1800"/>
              <a:t>References</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Shape 26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Death Prediction</a:t>
            </a:r>
            <a:endParaRPr/>
          </a:p>
        </p:txBody>
      </p:sp>
      <p:sp>
        <p:nvSpPr>
          <p:cNvPr id="262" name="Shape 262"/>
          <p:cNvSpPr txBox="1"/>
          <p:nvPr>
            <p:ph idx="1" type="body"/>
          </p:nvPr>
        </p:nvSpPr>
        <p:spPr>
          <a:xfrm>
            <a:off x="1297500" y="1567550"/>
            <a:ext cx="3581400" cy="2911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solidFill>
                  <a:srgbClr val="FF0000"/>
                </a:solidFill>
              </a:rPr>
              <a:t>Cersei Lannister,Jon Snow</a:t>
            </a:r>
            <a:r>
              <a:rPr b="1" lang="zh-TW">
                <a:solidFill>
                  <a:srgbClr val="FF0000"/>
                </a:solidFill>
              </a:rPr>
              <a:t>,Jorah Mormont,</a:t>
            </a:r>
            <a:endParaRPr b="1">
              <a:solidFill>
                <a:srgbClr val="FF0000"/>
              </a:solidFill>
            </a:endParaRPr>
          </a:p>
          <a:p>
            <a:pPr indent="0" lvl="0" marL="0" rtl="0">
              <a:spcBef>
                <a:spcPts val="1600"/>
              </a:spcBef>
              <a:spcAft>
                <a:spcPts val="0"/>
              </a:spcAft>
              <a:buNone/>
            </a:pPr>
            <a:r>
              <a:rPr b="1" lang="zh-TW">
                <a:solidFill>
                  <a:srgbClr val="FF0000"/>
                </a:solidFill>
              </a:rPr>
              <a:t>Bran Stark</a:t>
            </a:r>
            <a:r>
              <a:rPr lang="zh-TW"/>
              <a:t>,</a:t>
            </a:r>
            <a:r>
              <a:rPr lang="zh-TW">
                <a:solidFill>
                  <a:srgbClr val="FF0000"/>
                </a:solidFill>
              </a:rPr>
              <a:t>Jaqen H'ghar</a:t>
            </a:r>
            <a:r>
              <a:rPr lang="zh-TW"/>
              <a:t>,Lyonel (knight)</a:t>
            </a:r>
            <a:endParaRPr/>
          </a:p>
          <a:p>
            <a:pPr indent="0" lvl="0" marL="0">
              <a:spcBef>
                <a:spcPts val="1600"/>
              </a:spcBef>
              <a:spcAft>
                <a:spcPts val="0"/>
              </a:spcAft>
              <a:buNone/>
            </a:pPr>
            <a:r>
              <a:rPr lang="zh-TW"/>
              <a:t>Borcas,Tanselle,Kezmya,</a:t>
            </a:r>
            <a:endParaRPr/>
          </a:p>
          <a:p>
            <a:pPr indent="0" lvl="0" marL="0" rtl="0">
              <a:spcBef>
                <a:spcPts val="1600"/>
              </a:spcBef>
              <a:spcAft>
                <a:spcPts val="0"/>
              </a:spcAft>
              <a:buNone/>
            </a:pPr>
            <a:r>
              <a:rPr lang="zh-TW"/>
              <a:t>Simon Staunton,Darlessa Marbrand</a:t>
            </a:r>
            <a:endParaRPr/>
          </a:p>
          <a:p>
            <a:pPr indent="0" lvl="0" marL="0" rtl="0">
              <a:spcBef>
                <a:spcPts val="1600"/>
              </a:spcBef>
              <a:spcAft>
                <a:spcPts val="0"/>
              </a:spcAft>
              <a:buNone/>
            </a:pPr>
            <a:r>
              <a:rPr lang="zh-TW"/>
              <a:t>Rolly Duckfield, Willem Wylde,</a:t>
            </a:r>
            <a:endParaRPr/>
          </a:p>
          <a:p>
            <a:pPr indent="0" lvl="0" marL="0" rtl="0">
              <a:spcBef>
                <a:spcPts val="1600"/>
              </a:spcBef>
              <a:spcAft>
                <a:spcPts val="0"/>
              </a:spcAft>
              <a:buNone/>
            </a:pPr>
            <a:r>
              <a:rPr lang="zh-TW"/>
              <a:t>Long Lew, Blane,  Maron Botley,  Maynard Plumm</a:t>
            </a:r>
            <a:endParaRPr/>
          </a:p>
          <a:p>
            <a:pPr indent="0" lvl="0" marL="0" rtl="0">
              <a:spcBef>
                <a:spcPts val="1600"/>
              </a:spcBef>
              <a:spcAft>
                <a:spcPts val="1600"/>
              </a:spcAft>
              <a:buNone/>
            </a:pPr>
            <a:r>
              <a:t/>
            </a:r>
            <a:endParaRPr/>
          </a:p>
        </p:txBody>
      </p:sp>
      <p:pic>
        <p:nvPicPr>
          <p:cNvPr id="263" name="Shape 263"/>
          <p:cNvPicPr preferRelativeResize="0"/>
          <p:nvPr/>
        </p:nvPicPr>
        <p:blipFill>
          <a:blip r:embed="rId3">
            <a:alphaModFix/>
          </a:blip>
          <a:stretch>
            <a:fillRect/>
          </a:stretch>
        </p:blipFill>
        <p:spPr>
          <a:xfrm>
            <a:off x="6821100" y="95250"/>
            <a:ext cx="2195898" cy="2195898"/>
          </a:xfrm>
          <a:prstGeom prst="rect">
            <a:avLst/>
          </a:prstGeom>
          <a:noFill/>
          <a:ln>
            <a:noFill/>
          </a:ln>
        </p:spPr>
      </p:pic>
      <p:pic>
        <p:nvPicPr>
          <p:cNvPr id="264" name="Shape 264"/>
          <p:cNvPicPr preferRelativeResize="0"/>
          <p:nvPr/>
        </p:nvPicPr>
        <p:blipFill>
          <a:blip r:embed="rId4">
            <a:alphaModFix/>
          </a:blip>
          <a:stretch>
            <a:fillRect/>
          </a:stretch>
        </p:blipFill>
        <p:spPr>
          <a:xfrm>
            <a:off x="4954600" y="95251"/>
            <a:ext cx="1612500" cy="2280550"/>
          </a:xfrm>
          <a:prstGeom prst="rect">
            <a:avLst/>
          </a:prstGeom>
          <a:noFill/>
          <a:ln>
            <a:noFill/>
          </a:ln>
        </p:spPr>
      </p:pic>
      <p:pic>
        <p:nvPicPr>
          <p:cNvPr id="265" name="Shape 265"/>
          <p:cNvPicPr preferRelativeResize="0"/>
          <p:nvPr/>
        </p:nvPicPr>
        <p:blipFill>
          <a:blip r:embed="rId5">
            <a:alphaModFix/>
          </a:blip>
          <a:stretch>
            <a:fillRect/>
          </a:stretch>
        </p:blipFill>
        <p:spPr>
          <a:xfrm>
            <a:off x="4976613" y="2909046"/>
            <a:ext cx="1568475" cy="1960600"/>
          </a:xfrm>
          <a:prstGeom prst="rect">
            <a:avLst/>
          </a:prstGeom>
          <a:noFill/>
          <a:ln>
            <a:noFill/>
          </a:ln>
        </p:spPr>
      </p:pic>
      <p:pic>
        <p:nvPicPr>
          <p:cNvPr id="266" name="Shape 266"/>
          <p:cNvPicPr preferRelativeResize="0"/>
          <p:nvPr/>
        </p:nvPicPr>
        <p:blipFill rotWithShape="1">
          <a:blip r:embed="rId6">
            <a:alphaModFix/>
          </a:blip>
          <a:srcRect b="0" l="-2277" r="31108" t="0"/>
          <a:stretch/>
        </p:blipFill>
        <p:spPr>
          <a:xfrm>
            <a:off x="6821100" y="2774138"/>
            <a:ext cx="2195900" cy="2095525"/>
          </a:xfrm>
          <a:prstGeom prst="rect">
            <a:avLst/>
          </a:prstGeom>
          <a:noFill/>
          <a:ln>
            <a:noFill/>
          </a:ln>
        </p:spPr>
      </p:pic>
      <p:pic>
        <p:nvPicPr>
          <p:cNvPr id="267" name="Shape 267"/>
          <p:cNvPicPr preferRelativeResize="0"/>
          <p:nvPr/>
        </p:nvPicPr>
        <p:blipFill rotWithShape="1">
          <a:blip r:embed="rId7">
            <a:alphaModFix/>
          </a:blip>
          <a:srcRect b="0" l="16122" r="24318" t="0"/>
          <a:stretch/>
        </p:blipFill>
        <p:spPr>
          <a:xfrm>
            <a:off x="6093875" y="1830400"/>
            <a:ext cx="1568450" cy="16732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Shape 27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Alive Prediction</a:t>
            </a:r>
            <a:endParaRPr/>
          </a:p>
        </p:txBody>
      </p:sp>
      <p:sp>
        <p:nvSpPr>
          <p:cNvPr id="273" name="Shape 27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sz="1800">
                <a:solidFill>
                  <a:srgbClr val="FFFFFF"/>
                </a:solidFill>
                <a:latin typeface="Microsoft JhengHei"/>
                <a:ea typeface="Microsoft JhengHei"/>
                <a:cs typeface="Microsoft JhengHei"/>
                <a:sym typeface="Microsoft JhengHei"/>
              </a:rPr>
              <a:t>Daenerys Targaryen</a:t>
            </a:r>
            <a:endParaRPr sz="1800">
              <a:solidFill>
                <a:srgbClr val="FFFFFF"/>
              </a:solidFill>
              <a:latin typeface="Microsoft JhengHei"/>
              <a:ea typeface="Microsoft JhengHei"/>
              <a:cs typeface="Microsoft JhengHei"/>
              <a:sym typeface="Microsoft JhengHei"/>
            </a:endParaRPr>
          </a:p>
          <a:p>
            <a:pPr indent="0" lvl="0" marL="0">
              <a:spcBef>
                <a:spcPts val="1600"/>
              </a:spcBef>
              <a:spcAft>
                <a:spcPts val="0"/>
              </a:spcAft>
              <a:buNone/>
            </a:pPr>
            <a:r>
              <a:rPr lang="zh-TW" sz="1800">
                <a:solidFill>
                  <a:srgbClr val="FFFFFF"/>
                </a:solidFill>
                <a:latin typeface="Microsoft JhengHei"/>
                <a:ea typeface="Microsoft JhengHei"/>
                <a:cs typeface="Microsoft JhengHei"/>
                <a:sym typeface="Microsoft JhengHei"/>
              </a:rPr>
              <a:t>Tyrion Lannister</a:t>
            </a:r>
            <a:endParaRPr sz="1800">
              <a:solidFill>
                <a:srgbClr val="FFFFFF"/>
              </a:solidFill>
              <a:latin typeface="Microsoft JhengHei"/>
              <a:ea typeface="Microsoft JhengHei"/>
              <a:cs typeface="Microsoft JhengHei"/>
              <a:sym typeface="Microsoft JhengHei"/>
            </a:endParaRPr>
          </a:p>
          <a:p>
            <a:pPr indent="0" lvl="0" marL="0">
              <a:spcBef>
                <a:spcPts val="1600"/>
              </a:spcBef>
              <a:spcAft>
                <a:spcPts val="0"/>
              </a:spcAft>
              <a:buNone/>
            </a:pPr>
            <a:r>
              <a:rPr lang="zh-TW" sz="1800">
                <a:solidFill>
                  <a:srgbClr val="FFFFFF"/>
                </a:solidFill>
                <a:latin typeface="Microsoft JhengHei"/>
                <a:ea typeface="Microsoft JhengHei"/>
                <a:cs typeface="Microsoft JhengHei"/>
                <a:sym typeface="Microsoft JhengHei"/>
              </a:rPr>
              <a:t>Sansa Stark</a:t>
            </a:r>
            <a:endParaRPr sz="1800">
              <a:solidFill>
                <a:srgbClr val="FFFFFF"/>
              </a:solidFill>
              <a:latin typeface="Microsoft JhengHei"/>
              <a:ea typeface="Microsoft JhengHei"/>
              <a:cs typeface="Microsoft JhengHei"/>
              <a:sym typeface="Microsoft JhengHei"/>
            </a:endParaRPr>
          </a:p>
          <a:p>
            <a:pPr indent="0" lvl="0" marL="0">
              <a:spcBef>
                <a:spcPts val="1600"/>
              </a:spcBef>
              <a:spcAft>
                <a:spcPts val="1600"/>
              </a:spcAft>
              <a:buNone/>
            </a:pPr>
            <a:r>
              <a:rPr lang="zh-TW" sz="1800">
                <a:solidFill>
                  <a:srgbClr val="FFFFFF"/>
                </a:solidFill>
                <a:latin typeface="Microsoft JhengHei"/>
                <a:ea typeface="Microsoft JhengHei"/>
                <a:cs typeface="Microsoft JhengHei"/>
                <a:sym typeface="Microsoft JhengHei"/>
              </a:rPr>
              <a:t>Arya Stark </a:t>
            </a:r>
            <a:endParaRPr/>
          </a:p>
        </p:txBody>
      </p:sp>
      <p:pic>
        <p:nvPicPr>
          <p:cNvPr id="274" name="Shape 274"/>
          <p:cNvPicPr preferRelativeResize="0"/>
          <p:nvPr/>
        </p:nvPicPr>
        <p:blipFill>
          <a:blip r:embed="rId3">
            <a:alphaModFix/>
          </a:blip>
          <a:stretch>
            <a:fillRect/>
          </a:stretch>
        </p:blipFill>
        <p:spPr>
          <a:xfrm>
            <a:off x="5900351" y="905100"/>
            <a:ext cx="3058575" cy="2009500"/>
          </a:xfrm>
          <a:prstGeom prst="rect">
            <a:avLst/>
          </a:prstGeom>
          <a:noFill/>
          <a:ln>
            <a:noFill/>
          </a:ln>
        </p:spPr>
      </p:pic>
      <p:pic>
        <p:nvPicPr>
          <p:cNvPr id="275" name="Shape 275"/>
          <p:cNvPicPr preferRelativeResize="0"/>
          <p:nvPr/>
        </p:nvPicPr>
        <p:blipFill>
          <a:blip r:embed="rId4">
            <a:alphaModFix/>
          </a:blip>
          <a:stretch>
            <a:fillRect/>
          </a:stretch>
        </p:blipFill>
        <p:spPr>
          <a:xfrm>
            <a:off x="4397750" y="949524"/>
            <a:ext cx="1371948" cy="1920675"/>
          </a:xfrm>
          <a:prstGeom prst="rect">
            <a:avLst/>
          </a:prstGeom>
          <a:noFill/>
          <a:ln>
            <a:noFill/>
          </a:ln>
        </p:spPr>
      </p:pic>
      <p:pic>
        <p:nvPicPr>
          <p:cNvPr id="276" name="Shape 276"/>
          <p:cNvPicPr preferRelativeResize="0"/>
          <p:nvPr/>
        </p:nvPicPr>
        <p:blipFill>
          <a:blip r:embed="rId5">
            <a:alphaModFix/>
          </a:blip>
          <a:stretch>
            <a:fillRect/>
          </a:stretch>
        </p:blipFill>
        <p:spPr>
          <a:xfrm>
            <a:off x="4397749" y="3048125"/>
            <a:ext cx="2779625" cy="1853974"/>
          </a:xfrm>
          <a:prstGeom prst="rect">
            <a:avLst/>
          </a:prstGeom>
          <a:noFill/>
          <a:ln>
            <a:noFill/>
          </a:ln>
        </p:spPr>
      </p:pic>
      <p:pic>
        <p:nvPicPr>
          <p:cNvPr id="277" name="Shape 277"/>
          <p:cNvPicPr preferRelativeResize="0"/>
          <p:nvPr/>
        </p:nvPicPr>
        <p:blipFill rotWithShape="1">
          <a:blip r:embed="rId6">
            <a:alphaModFix/>
          </a:blip>
          <a:srcRect b="0" l="27051" r="15961" t="0"/>
          <a:stretch/>
        </p:blipFill>
        <p:spPr>
          <a:xfrm>
            <a:off x="7503675" y="3032125"/>
            <a:ext cx="1308500" cy="1885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Shape 28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Issues faced in this project</a:t>
            </a:r>
            <a:endParaRPr/>
          </a:p>
        </p:txBody>
      </p:sp>
      <p:sp>
        <p:nvSpPr>
          <p:cNvPr id="283" name="Shape 28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zh-TW" sz="1800"/>
              <a:t>Book1~5</a:t>
            </a:r>
            <a:endParaRPr sz="1800"/>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書裡沒有分章節</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人物有多個別稱</a:t>
            </a:r>
            <a:endParaRPr sz="1800">
              <a:latin typeface="Microsoft JhengHei"/>
              <a:ea typeface="Microsoft JhengHei"/>
              <a:cs typeface="Microsoft JhengHei"/>
              <a:sym typeface="Microsoft JhengHei"/>
            </a:endParaRPr>
          </a:p>
          <a:p>
            <a:pPr indent="-342900" lvl="0" marL="457200" rtl="0">
              <a:spcBef>
                <a:spcPts val="0"/>
              </a:spcBef>
              <a:spcAft>
                <a:spcPts val="0"/>
              </a:spcAft>
              <a:buSzPts val="1800"/>
              <a:buChar char="●"/>
            </a:pPr>
            <a:r>
              <a:rPr lang="zh-TW" sz="1800"/>
              <a:t>Kaggle Dataset</a:t>
            </a:r>
            <a:endParaRPr sz="1800"/>
          </a:p>
          <a:p>
            <a:pPr indent="-342900" lvl="1" marL="914400" rtl="0">
              <a:spcBef>
                <a:spcPts val="0"/>
              </a:spcBef>
              <a:spcAft>
                <a:spcPts val="0"/>
              </a:spcAft>
              <a:buSzPts val="1800"/>
              <a:buChar char="○"/>
            </a:pPr>
            <a:r>
              <a:rPr lang="zh-TW" sz="1800"/>
              <a:t>Missing data</a:t>
            </a:r>
            <a:endParaRPr sz="1800"/>
          </a:p>
          <a:p>
            <a:pPr indent="-342900" lvl="1" marL="914400" rtl="0">
              <a:spcBef>
                <a:spcPts val="0"/>
              </a:spcBef>
              <a:spcAft>
                <a:spcPts val="0"/>
              </a:spcAft>
              <a:buSzPts val="1800"/>
              <a:buChar char="○"/>
            </a:pPr>
            <a:r>
              <a:rPr lang="zh-TW" sz="1800"/>
              <a:t>Useful feature</a:t>
            </a:r>
            <a:endParaRPr sz="1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Shape 28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Conclusions and future works</a:t>
            </a:r>
            <a:endParaRPr/>
          </a:p>
        </p:txBody>
      </p:sp>
      <p:sp>
        <p:nvSpPr>
          <p:cNvPr id="289" name="Shape 28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zh-TW" sz="1800">
                <a:solidFill>
                  <a:srgbClr val="FFFFFF"/>
                </a:solidFill>
              </a:rPr>
              <a:t>More accurate prediction</a:t>
            </a:r>
            <a:endParaRPr sz="1800">
              <a:solidFill>
                <a:srgbClr val="FFFFFF"/>
              </a:solidFill>
            </a:endParaRPr>
          </a:p>
          <a:p>
            <a:pPr indent="0" lvl="0" marL="0" rtl="0">
              <a:spcBef>
                <a:spcPts val="1600"/>
              </a:spcBef>
              <a:spcAft>
                <a:spcPts val="1600"/>
              </a:spcAft>
              <a:buNone/>
            </a:pPr>
            <a:r>
              <a:t/>
            </a:r>
            <a:endParaRPr sz="1800">
              <a:solidFill>
                <a:srgbClr val="FFFFFF"/>
              </a:solidFill>
            </a:endParaRPr>
          </a:p>
        </p:txBody>
      </p:sp>
      <p:graphicFrame>
        <p:nvGraphicFramePr>
          <p:cNvPr id="290" name="Shape 290"/>
          <p:cNvGraphicFramePr/>
          <p:nvPr/>
        </p:nvGraphicFramePr>
        <p:xfrm>
          <a:off x="2114725" y="2225025"/>
          <a:ext cx="3000000" cy="3000000"/>
        </p:xfrm>
        <a:graphic>
          <a:graphicData uri="http://schemas.openxmlformats.org/drawingml/2006/table">
            <a:tbl>
              <a:tblPr>
                <a:noFill/>
                <a:tableStyleId>{B1389435-3FF8-4E28-AB86-B82F40538A95}</a:tableStyleId>
              </a:tblPr>
              <a:tblGrid>
                <a:gridCol w="1848200"/>
                <a:gridCol w="1018925"/>
                <a:gridCol w="944600"/>
                <a:gridCol w="1102800"/>
              </a:tblGrid>
              <a:tr h="100000">
                <a:tc>
                  <a:txBody>
                    <a:bodyPr>
                      <a:noAutofit/>
                    </a:bodyPr>
                    <a:lstStyle/>
                    <a:p>
                      <a:pPr indent="0" lvl="0" marL="0" rtl="0" algn="ctr">
                        <a:spcBef>
                          <a:spcPts val="0"/>
                        </a:spcBef>
                        <a:spcAft>
                          <a:spcPts val="0"/>
                        </a:spcAft>
                        <a:buNone/>
                      </a:pPr>
                      <a:r>
                        <a:rPr lang="zh-TW">
                          <a:solidFill>
                            <a:srgbClr val="FFFFFF"/>
                          </a:solidFill>
                        </a:rPr>
                        <a:t>Model</a:t>
                      </a:r>
                      <a:endParaRPr>
                        <a:solidFill>
                          <a:srgbClr val="FFFFFF"/>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solidFill>
                      <a:schemeClr val="lt2"/>
                    </a:solidFill>
                  </a:tcPr>
                </a:tc>
                <a:tc>
                  <a:txBody>
                    <a:bodyPr>
                      <a:noAutofit/>
                    </a:bodyPr>
                    <a:lstStyle/>
                    <a:p>
                      <a:pPr indent="0" lvl="0" marL="0" rtl="0" algn="ctr">
                        <a:spcBef>
                          <a:spcPts val="0"/>
                        </a:spcBef>
                        <a:spcAft>
                          <a:spcPts val="0"/>
                        </a:spcAft>
                        <a:buNone/>
                      </a:pPr>
                      <a:r>
                        <a:rPr lang="zh-TW">
                          <a:solidFill>
                            <a:srgbClr val="FFFFFF"/>
                          </a:solidFill>
                        </a:rPr>
                        <a:t>Precision</a:t>
                      </a:r>
                      <a:endParaRPr>
                        <a:solidFill>
                          <a:srgbClr val="FFFFFF"/>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solidFill>
                      <a:schemeClr val="lt2"/>
                    </a:solidFill>
                  </a:tcPr>
                </a:tc>
                <a:tc>
                  <a:txBody>
                    <a:bodyPr>
                      <a:noAutofit/>
                    </a:bodyPr>
                    <a:lstStyle/>
                    <a:p>
                      <a:pPr indent="0" lvl="0" marL="0" rtl="0" algn="ctr">
                        <a:spcBef>
                          <a:spcPts val="0"/>
                        </a:spcBef>
                        <a:spcAft>
                          <a:spcPts val="0"/>
                        </a:spcAft>
                        <a:buNone/>
                      </a:pPr>
                      <a:r>
                        <a:rPr lang="zh-TW">
                          <a:solidFill>
                            <a:srgbClr val="FFFFFF"/>
                          </a:solidFill>
                        </a:rPr>
                        <a:t>Recall</a:t>
                      </a:r>
                      <a:endParaRPr>
                        <a:solidFill>
                          <a:srgbClr val="FFFFFF"/>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solidFill>
                      <a:schemeClr val="lt2"/>
                    </a:solidFill>
                  </a:tcPr>
                </a:tc>
                <a:tc>
                  <a:txBody>
                    <a:bodyPr>
                      <a:noAutofit/>
                    </a:bodyPr>
                    <a:lstStyle/>
                    <a:p>
                      <a:pPr indent="0" lvl="0" marL="0" rtl="0" algn="ctr">
                        <a:spcBef>
                          <a:spcPts val="0"/>
                        </a:spcBef>
                        <a:spcAft>
                          <a:spcPts val="0"/>
                        </a:spcAft>
                        <a:buNone/>
                      </a:pPr>
                      <a:r>
                        <a:rPr lang="zh-TW">
                          <a:solidFill>
                            <a:srgbClr val="FFFFFF"/>
                          </a:solidFill>
                        </a:rPr>
                        <a:t>F-Measure</a:t>
                      </a:r>
                      <a:endParaRPr>
                        <a:solidFill>
                          <a:srgbClr val="FFFFFF"/>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solidFill>
                      <a:schemeClr val="lt2"/>
                    </a:solidFill>
                  </a:tcPr>
                </a:tc>
              </a:tr>
              <a:tr h="396200">
                <a:tc>
                  <a:txBody>
                    <a:bodyPr>
                      <a:noAutofit/>
                    </a:bodyPr>
                    <a:lstStyle/>
                    <a:p>
                      <a:pPr indent="0" lvl="0" marL="0" rtl="0" algn="ctr">
                        <a:lnSpc>
                          <a:spcPct val="115000"/>
                        </a:lnSpc>
                        <a:spcBef>
                          <a:spcPts val="0"/>
                        </a:spcBef>
                        <a:spcAft>
                          <a:spcPts val="0"/>
                        </a:spcAft>
                        <a:buNone/>
                      </a:pPr>
                      <a:r>
                        <a:rPr lang="zh-TW" sz="1300">
                          <a:solidFill>
                            <a:srgbClr val="F5F5F5"/>
                          </a:solidFill>
                          <a:highlight>
                            <a:srgbClr val="1F1F1F"/>
                          </a:highlight>
                          <a:latin typeface="Lato"/>
                          <a:ea typeface="Lato"/>
                          <a:cs typeface="Lato"/>
                          <a:sym typeface="Lato"/>
                        </a:rPr>
                        <a:t>Related Work</a:t>
                      </a:r>
                      <a:endParaRPr sz="1300">
                        <a:solidFill>
                          <a:srgbClr val="F5F5F5"/>
                        </a:solidFill>
                        <a:highlight>
                          <a:srgbClr val="1F1F1F"/>
                        </a:highlight>
                        <a:latin typeface="Lato"/>
                        <a:ea typeface="Lato"/>
                        <a:cs typeface="Lato"/>
                        <a:sym typeface="Lato"/>
                      </a:endParaRPr>
                    </a:p>
                  </a:txBody>
                  <a:tcPr marT="91425" marB="91425" marR="95250" marL="91425">
                    <a:lnB cap="flat" cmpd="sng" w="9525">
                      <a:solidFill>
                        <a:srgbClr val="9E9E9E"/>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zh-TW" sz="1300">
                          <a:solidFill>
                            <a:srgbClr val="F5F5F5"/>
                          </a:solidFill>
                          <a:highlight>
                            <a:srgbClr val="1F1F1F"/>
                          </a:highlight>
                          <a:latin typeface="Lato"/>
                          <a:ea typeface="Lato"/>
                          <a:cs typeface="Lato"/>
                          <a:sym typeface="Lato"/>
                        </a:rPr>
                        <a:t>85%</a:t>
                      </a:r>
                      <a:endParaRPr sz="1300">
                        <a:solidFill>
                          <a:srgbClr val="F5F5F5"/>
                        </a:solidFill>
                        <a:highlight>
                          <a:srgbClr val="1F1F1F"/>
                        </a:highlight>
                        <a:latin typeface="Lato"/>
                        <a:ea typeface="Lato"/>
                        <a:cs typeface="Lato"/>
                        <a:sym typeface="Lato"/>
                      </a:endParaRPr>
                    </a:p>
                  </a:txBody>
                  <a:tcPr marT="91425" marB="91425" marR="95250" marL="91425">
                    <a:lnB cap="flat" cmpd="sng" w="9525">
                      <a:solidFill>
                        <a:srgbClr val="9E9E9E"/>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zh-TW" sz="1300">
                          <a:solidFill>
                            <a:srgbClr val="F5F5F5"/>
                          </a:solidFill>
                          <a:highlight>
                            <a:srgbClr val="1F1F1F"/>
                          </a:highlight>
                          <a:latin typeface="Lato"/>
                          <a:ea typeface="Lato"/>
                          <a:cs typeface="Lato"/>
                          <a:sym typeface="Lato"/>
                        </a:rPr>
                        <a:t>78%</a:t>
                      </a:r>
                      <a:endParaRPr sz="1300">
                        <a:solidFill>
                          <a:srgbClr val="F5F5F5"/>
                        </a:solidFill>
                        <a:highlight>
                          <a:srgbClr val="1F1F1F"/>
                        </a:highlight>
                        <a:latin typeface="Lato"/>
                        <a:ea typeface="Lato"/>
                        <a:cs typeface="Lato"/>
                        <a:sym typeface="Lato"/>
                      </a:endParaRPr>
                    </a:p>
                  </a:txBody>
                  <a:tcPr marT="91425" marB="91425" marR="95250" marL="91425">
                    <a:lnB cap="flat" cmpd="sng" w="9525">
                      <a:solidFill>
                        <a:srgbClr val="9E9E9E"/>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zh-TW" sz="1300">
                          <a:solidFill>
                            <a:srgbClr val="F5F5F5"/>
                          </a:solidFill>
                          <a:highlight>
                            <a:srgbClr val="1F1F1F"/>
                          </a:highlight>
                          <a:latin typeface="Lato"/>
                          <a:ea typeface="Lato"/>
                          <a:cs typeface="Lato"/>
                          <a:sym typeface="Lato"/>
                        </a:rPr>
                        <a:t>0.82</a:t>
                      </a:r>
                      <a:endParaRPr sz="1300">
                        <a:solidFill>
                          <a:srgbClr val="F5F5F5"/>
                        </a:solidFill>
                        <a:highlight>
                          <a:srgbClr val="1F1F1F"/>
                        </a:highlight>
                        <a:latin typeface="Lato"/>
                        <a:ea typeface="Lato"/>
                        <a:cs typeface="Lato"/>
                        <a:sym typeface="Lato"/>
                      </a:endParaRPr>
                    </a:p>
                  </a:txBody>
                  <a:tcPr marT="91425" marB="91425" marR="95250" marL="91425">
                    <a:lnB cap="flat" cmpd="sng" w="9525">
                      <a:solidFill>
                        <a:srgbClr val="9E9E9E"/>
                      </a:solidFill>
                      <a:prstDash val="solid"/>
                      <a:round/>
                      <a:headEnd len="sm" w="sm" type="none"/>
                      <a:tailEnd len="sm" w="sm" type="none"/>
                    </a:lnB>
                  </a:tcPr>
                </a:tc>
              </a:tr>
              <a:tr h="396200">
                <a:tc>
                  <a:txBody>
                    <a:bodyPr>
                      <a:noAutofit/>
                    </a:bodyPr>
                    <a:lstStyle/>
                    <a:p>
                      <a:pPr indent="0" lvl="0" marL="0" rtl="0" algn="ctr">
                        <a:spcBef>
                          <a:spcPts val="0"/>
                        </a:spcBef>
                        <a:spcAft>
                          <a:spcPts val="0"/>
                        </a:spcAft>
                        <a:buNone/>
                      </a:pPr>
                      <a:r>
                        <a:rPr lang="zh-TW">
                          <a:solidFill>
                            <a:schemeClr val="lt1"/>
                          </a:solidFill>
                        </a:rPr>
                        <a:t>Our work</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zh-TW">
                          <a:solidFill>
                            <a:schemeClr val="lt1"/>
                          </a:solidFill>
                        </a:rPr>
                        <a:t>95%</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zh-TW">
                          <a:solidFill>
                            <a:schemeClr val="lt1"/>
                          </a:solidFill>
                        </a:rPr>
                        <a:t>79%</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zh-TW">
                          <a:solidFill>
                            <a:schemeClr val="lt1"/>
                          </a:solidFill>
                        </a:rPr>
                        <a:t>0.86</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96200">
                <a:tc>
                  <a:txBody>
                    <a:bodyPr>
                      <a:noAutofit/>
                    </a:bodyPr>
                    <a:lstStyle/>
                    <a:p>
                      <a:pPr indent="0" lvl="0" marL="0" rtl="0" algn="ctr">
                        <a:spcBef>
                          <a:spcPts val="0"/>
                        </a:spcBef>
                        <a:spcAft>
                          <a:spcPts val="0"/>
                        </a:spcAft>
                        <a:buNone/>
                      </a:pPr>
                      <a:r>
                        <a:rPr lang="zh-TW">
                          <a:solidFill>
                            <a:schemeClr val="lt1"/>
                          </a:solidFill>
                        </a:rPr>
                        <a:t>Improving Rate</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6"/>
                    </a:solidFill>
                  </a:tcPr>
                </a:tc>
                <a:tc>
                  <a:txBody>
                    <a:bodyPr>
                      <a:noAutofit/>
                    </a:bodyPr>
                    <a:lstStyle/>
                    <a:p>
                      <a:pPr indent="0" lvl="0" marL="0" rtl="0" algn="ctr">
                        <a:spcBef>
                          <a:spcPts val="0"/>
                        </a:spcBef>
                        <a:spcAft>
                          <a:spcPts val="0"/>
                        </a:spcAft>
                        <a:buNone/>
                      </a:pPr>
                      <a:r>
                        <a:rPr lang="zh-TW">
                          <a:solidFill>
                            <a:schemeClr val="lt1"/>
                          </a:solidFill>
                        </a:rPr>
                        <a:t>+10%</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6"/>
                    </a:solidFill>
                  </a:tcPr>
                </a:tc>
                <a:tc>
                  <a:txBody>
                    <a:bodyPr>
                      <a:noAutofit/>
                    </a:bodyPr>
                    <a:lstStyle/>
                    <a:p>
                      <a:pPr indent="0" lvl="0" marL="0" rtl="0" algn="ctr">
                        <a:spcBef>
                          <a:spcPts val="0"/>
                        </a:spcBef>
                        <a:spcAft>
                          <a:spcPts val="0"/>
                        </a:spcAft>
                        <a:buNone/>
                      </a:pPr>
                      <a:r>
                        <a:rPr lang="zh-TW">
                          <a:solidFill>
                            <a:schemeClr val="lt1"/>
                          </a:solidFill>
                        </a:rPr>
                        <a:t>+1%</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6"/>
                    </a:solidFill>
                  </a:tcPr>
                </a:tc>
                <a:tc>
                  <a:txBody>
                    <a:bodyPr>
                      <a:noAutofit/>
                    </a:bodyPr>
                    <a:lstStyle/>
                    <a:p>
                      <a:pPr indent="0" lvl="0" marL="0" rtl="0" algn="ctr">
                        <a:spcBef>
                          <a:spcPts val="0"/>
                        </a:spcBef>
                        <a:spcAft>
                          <a:spcPts val="0"/>
                        </a:spcAft>
                        <a:buNone/>
                      </a:pPr>
                      <a:r>
                        <a:rPr lang="zh-TW">
                          <a:solidFill>
                            <a:schemeClr val="lt1"/>
                          </a:solidFill>
                        </a:rPr>
                        <a:t>+0.04</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6"/>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Shape 29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Job description</a:t>
            </a:r>
            <a:endParaRPr/>
          </a:p>
        </p:txBody>
      </p:sp>
      <p:sp>
        <p:nvSpPr>
          <p:cNvPr id="296" name="Shape 29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zh-TW" sz="1800"/>
              <a:t>Task 1</a:t>
            </a:r>
            <a:endParaRPr sz="1800"/>
          </a:p>
          <a:p>
            <a:pPr indent="-342900" lvl="1" marL="914400" rtl="0">
              <a:spcBef>
                <a:spcPts val="0"/>
              </a:spcBef>
              <a:spcAft>
                <a:spcPts val="0"/>
              </a:spcAft>
              <a:buSzPts val="1800"/>
              <a:buChar char="○"/>
            </a:pPr>
            <a:r>
              <a:rPr lang="zh-TW" sz="1800">
                <a:solidFill>
                  <a:srgbClr val="FFFFFF"/>
                </a:solidFill>
              </a:rPr>
              <a:t>胡瑋庭 0316037 (25%)</a:t>
            </a:r>
            <a:endParaRPr sz="1800">
              <a:solidFill>
                <a:srgbClr val="FFFFFF"/>
              </a:solidFill>
            </a:endParaRPr>
          </a:p>
          <a:p>
            <a:pPr indent="-342900" lvl="1" marL="914400" rtl="0">
              <a:spcBef>
                <a:spcPts val="0"/>
              </a:spcBef>
              <a:spcAft>
                <a:spcPts val="0"/>
              </a:spcAft>
              <a:buSzPts val="1800"/>
              <a:buChar char="○"/>
            </a:pPr>
            <a:r>
              <a:rPr lang="zh-TW" sz="1800">
                <a:solidFill>
                  <a:srgbClr val="FFFFFF"/>
                </a:solidFill>
              </a:rPr>
              <a:t>賴劭芊 0656056 (25%)</a:t>
            </a:r>
            <a:endParaRPr sz="1800"/>
          </a:p>
          <a:p>
            <a:pPr indent="-342900" lvl="0" marL="457200" rtl="0">
              <a:spcBef>
                <a:spcPts val="0"/>
              </a:spcBef>
              <a:spcAft>
                <a:spcPts val="0"/>
              </a:spcAft>
              <a:buSzPts val="1800"/>
              <a:buChar char="●"/>
            </a:pPr>
            <a:r>
              <a:rPr lang="zh-TW" sz="1800"/>
              <a:t>Task 2</a:t>
            </a:r>
            <a:endParaRPr sz="1800"/>
          </a:p>
          <a:p>
            <a:pPr indent="-342900" lvl="1" marL="914400" rtl="0">
              <a:spcBef>
                <a:spcPts val="0"/>
              </a:spcBef>
              <a:spcAft>
                <a:spcPts val="0"/>
              </a:spcAft>
              <a:buSzPts val="1800"/>
              <a:buChar char="○"/>
            </a:pPr>
            <a:r>
              <a:rPr lang="zh-TW" sz="1800">
                <a:solidFill>
                  <a:srgbClr val="FFFFFF"/>
                </a:solidFill>
              </a:rPr>
              <a:t>黃慎航 0656109 (25%)</a:t>
            </a:r>
            <a:endParaRPr sz="1800">
              <a:solidFill>
                <a:srgbClr val="FFFFFF"/>
              </a:solidFill>
            </a:endParaRPr>
          </a:p>
          <a:p>
            <a:pPr indent="-342900" lvl="1" marL="914400" rtl="0">
              <a:spcBef>
                <a:spcPts val="0"/>
              </a:spcBef>
              <a:spcAft>
                <a:spcPts val="0"/>
              </a:spcAft>
              <a:buClr>
                <a:srgbClr val="FFFFFF"/>
              </a:buClr>
              <a:buSzPts val="1800"/>
              <a:buChar char="○"/>
            </a:pPr>
            <a:r>
              <a:rPr lang="zh-TW" sz="1800">
                <a:solidFill>
                  <a:srgbClr val="FFFFFF"/>
                </a:solidFill>
              </a:rPr>
              <a:t>楊雅琪 0556174 (25%)</a:t>
            </a:r>
            <a:endParaRPr sz="18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Shape 30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References</a:t>
            </a:r>
            <a:endParaRPr/>
          </a:p>
        </p:txBody>
      </p:sp>
      <p:sp>
        <p:nvSpPr>
          <p:cNvPr id="302" name="Shape 30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nSpc>
                <a:spcPct val="150000"/>
              </a:lnSpc>
              <a:spcBef>
                <a:spcPts val="0"/>
              </a:spcBef>
              <a:spcAft>
                <a:spcPts val="0"/>
              </a:spcAft>
              <a:buClr>
                <a:srgbClr val="FFFFFF"/>
              </a:buClr>
              <a:buSzPts val="1600"/>
              <a:buChar char="●"/>
            </a:pPr>
            <a:r>
              <a:rPr lang="zh-TW" sz="1600" u="sng">
                <a:solidFill>
                  <a:schemeClr val="hlink"/>
                </a:solidFill>
                <a:hlinkClick r:id="rId3"/>
              </a:rPr>
              <a:t>https://awoiaf.westeros.org/index.php/Main_Page</a:t>
            </a:r>
            <a:endParaRPr sz="1600">
              <a:solidFill>
                <a:srgbClr val="FFFFFF"/>
              </a:solidFill>
            </a:endParaRPr>
          </a:p>
          <a:p>
            <a:pPr indent="-330200" lvl="0" marL="457200" rtl="0">
              <a:lnSpc>
                <a:spcPct val="150000"/>
              </a:lnSpc>
              <a:spcBef>
                <a:spcPts val="0"/>
              </a:spcBef>
              <a:spcAft>
                <a:spcPts val="0"/>
              </a:spcAft>
              <a:buClr>
                <a:srgbClr val="FFFFFF"/>
              </a:buClr>
              <a:buSzPts val="1600"/>
              <a:buChar char="●"/>
            </a:pPr>
            <a:r>
              <a:rPr lang="zh-TW" sz="1600" u="sng">
                <a:solidFill>
                  <a:srgbClr val="FFFFFF"/>
                </a:solidFill>
                <a:hlinkClick r:id="rId4"/>
              </a:rPr>
              <a:t>https://www.kaggle.com/mylesoneill/game-of-thrones</a:t>
            </a:r>
            <a:endParaRPr sz="1700">
              <a:solidFill>
                <a:srgbClr val="FFFFFF"/>
              </a:solidFill>
            </a:endParaRPr>
          </a:p>
          <a:p>
            <a:pPr indent="-330200" lvl="0" marL="457200" rtl="0">
              <a:lnSpc>
                <a:spcPct val="150000"/>
              </a:lnSpc>
              <a:spcBef>
                <a:spcPts val="0"/>
              </a:spcBef>
              <a:spcAft>
                <a:spcPts val="0"/>
              </a:spcAft>
              <a:buClr>
                <a:srgbClr val="FFFFFF"/>
              </a:buClr>
              <a:buSzPts val="1600"/>
              <a:buChar char="●"/>
            </a:pPr>
            <a:r>
              <a:rPr lang="zh-TW" sz="1600" u="sng">
                <a:solidFill>
                  <a:srgbClr val="FFFFFF"/>
                </a:solidFill>
                <a:hlinkClick r:id="rId5"/>
              </a:rPr>
              <a:t>http://persischempaka.blogspot.tw/2012/04/game-of-thronestxt.html</a:t>
            </a:r>
            <a:endParaRPr sz="1600">
              <a:solidFill>
                <a:srgbClr val="FFFFFF"/>
              </a:solidFill>
            </a:endParaRPr>
          </a:p>
          <a:p>
            <a:pPr indent="-330200" lvl="0" marL="457200" rtl="0">
              <a:lnSpc>
                <a:spcPct val="150000"/>
              </a:lnSpc>
              <a:spcBef>
                <a:spcPts val="0"/>
              </a:spcBef>
              <a:spcAft>
                <a:spcPts val="0"/>
              </a:spcAft>
              <a:buClr>
                <a:srgbClr val="FFFFFF"/>
              </a:buClr>
              <a:buSzPts val="1600"/>
              <a:buChar char="●"/>
            </a:pPr>
            <a:r>
              <a:rPr lang="zh-TW" sz="1600" u="sng">
                <a:solidFill>
                  <a:schemeClr val="hlink"/>
                </a:solidFill>
                <a:hlinkClick r:id="rId6"/>
              </a:rPr>
              <a:t>https://got.show/machine-learning-algorithm-predicts-death-game-of-thrones</a:t>
            </a:r>
            <a:endParaRPr sz="1600">
              <a:solidFill>
                <a:srgbClr val="FFFFFF"/>
              </a:solidFill>
            </a:endParaRPr>
          </a:p>
          <a:p>
            <a:pPr indent="-330200" lvl="0" marL="457200" rtl="0">
              <a:lnSpc>
                <a:spcPct val="150000"/>
              </a:lnSpc>
              <a:spcBef>
                <a:spcPts val="0"/>
              </a:spcBef>
              <a:spcAft>
                <a:spcPts val="0"/>
              </a:spcAft>
              <a:buClr>
                <a:srgbClr val="FFFFFF"/>
              </a:buClr>
              <a:buSzPts val="1600"/>
              <a:buChar char="●"/>
            </a:pPr>
            <a:r>
              <a:rPr lang="zh-TW" sz="1600" u="sng">
                <a:solidFill>
                  <a:schemeClr val="hlink"/>
                </a:solidFill>
                <a:hlinkClick r:id="rId7"/>
              </a:rPr>
              <a:t>https://www.datasciencecentral.com/profiles/blogs/scraping-ice-and-fire</a:t>
            </a:r>
            <a:endParaRPr sz="1600">
              <a:solidFill>
                <a:srgbClr val="FFFFFF"/>
              </a:solidFill>
            </a:endParaRPr>
          </a:p>
          <a:p>
            <a:pPr indent="-330200" lvl="0" marL="457200" rtl="0">
              <a:lnSpc>
                <a:spcPct val="150000"/>
              </a:lnSpc>
              <a:spcBef>
                <a:spcPts val="0"/>
              </a:spcBef>
              <a:spcAft>
                <a:spcPts val="0"/>
              </a:spcAft>
              <a:buClr>
                <a:srgbClr val="FFFFFF"/>
              </a:buClr>
              <a:buSzPts val="1600"/>
              <a:buChar char="●"/>
            </a:pPr>
            <a:r>
              <a:rPr lang="zh-TW" sz="1600" u="sng">
                <a:solidFill>
                  <a:schemeClr val="hlink"/>
                </a:solidFill>
                <a:hlinkClick r:id="rId8"/>
              </a:rPr>
              <a:t>https://github.com/amueller/word_cloud</a:t>
            </a:r>
            <a:endParaRPr sz="16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pic>
        <p:nvPicPr>
          <p:cNvPr id="146" name="Shape 146"/>
          <p:cNvPicPr preferRelativeResize="0"/>
          <p:nvPr/>
        </p:nvPicPr>
        <p:blipFill rotWithShape="1">
          <a:blip r:embed="rId3">
            <a:alphaModFix/>
          </a:blip>
          <a:srcRect b="3550" l="3379" r="-3380" t="-3550"/>
          <a:stretch/>
        </p:blipFill>
        <p:spPr>
          <a:xfrm>
            <a:off x="5745177" y="2918100"/>
            <a:ext cx="3273574" cy="2078025"/>
          </a:xfrm>
          <a:prstGeom prst="rect">
            <a:avLst/>
          </a:prstGeom>
          <a:noFill/>
          <a:ln>
            <a:noFill/>
          </a:ln>
        </p:spPr>
      </p:pic>
      <p:sp>
        <p:nvSpPr>
          <p:cNvPr id="147" name="Shape 14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Introduction</a:t>
            </a:r>
            <a:endParaRPr/>
          </a:p>
        </p:txBody>
      </p:sp>
      <p:sp>
        <p:nvSpPr>
          <p:cNvPr id="148" name="Shape 14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Clr>
                <a:srgbClr val="FFFFFF"/>
              </a:buClr>
              <a:buSzPts val="1800"/>
              <a:buFont typeface="Microsoft JhengHei"/>
              <a:buChar char="●"/>
            </a:pPr>
            <a:r>
              <a:rPr lang="zh-TW" sz="1800">
                <a:solidFill>
                  <a:srgbClr val="FFFFFF"/>
                </a:solidFill>
                <a:latin typeface="Microsoft JhengHei"/>
                <a:ea typeface="Microsoft JhengHei"/>
                <a:cs typeface="Microsoft JhengHei"/>
                <a:sym typeface="Microsoft JhengHei"/>
              </a:rPr>
              <a:t>冰與火之歌是目前火紅的小說和電視劇。故事圍繞著七大王國互相爭鬥，書中出現角色眾多、家族間的戰爭、角色死亡超出預料，劇情十分複雜。</a:t>
            </a:r>
            <a:endParaRPr sz="1800">
              <a:solidFill>
                <a:srgbClr val="FFFFFF"/>
              </a:solidFill>
              <a:latin typeface="Microsoft JhengHei"/>
              <a:ea typeface="Microsoft JhengHei"/>
              <a:cs typeface="Microsoft JhengHei"/>
              <a:sym typeface="Microsoft JhengHei"/>
            </a:endParaRPr>
          </a:p>
          <a:p>
            <a:pPr indent="-342900" lvl="0" marL="457200">
              <a:spcBef>
                <a:spcPts val="0"/>
              </a:spcBef>
              <a:spcAft>
                <a:spcPts val="0"/>
              </a:spcAft>
              <a:buClr>
                <a:srgbClr val="FFFFFF"/>
              </a:buClr>
              <a:buSzPts val="1800"/>
              <a:buFont typeface="Microsoft JhengHei"/>
              <a:buChar char="●"/>
            </a:pPr>
            <a:r>
              <a:rPr lang="zh-TW" sz="1800">
                <a:solidFill>
                  <a:srgbClr val="FFFFFF"/>
                </a:solidFill>
                <a:latin typeface="Microsoft JhengHei"/>
                <a:ea typeface="Microsoft JhengHei"/>
                <a:cs typeface="Microsoft JhengHei"/>
                <a:sym typeface="Microsoft JhengHei"/>
              </a:rPr>
              <a:t>目標是藉由資料探勘的方式，找出引人入勝的關係和規則。</a:t>
            </a:r>
            <a:endParaRPr sz="1800">
              <a:solidFill>
                <a:srgbClr val="FFFFFF"/>
              </a:solidFill>
              <a:latin typeface="Microsoft JhengHei"/>
              <a:ea typeface="Microsoft JhengHei"/>
              <a:cs typeface="Microsoft JhengHei"/>
              <a:sym typeface="Microsoft JhengHei"/>
            </a:endParaRPr>
          </a:p>
          <a:p>
            <a:pPr indent="-342900" lvl="0" marL="457200">
              <a:spcBef>
                <a:spcPts val="0"/>
              </a:spcBef>
              <a:spcAft>
                <a:spcPts val="0"/>
              </a:spcAft>
              <a:buClr>
                <a:srgbClr val="FFFFFF"/>
              </a:buClr>
              <a:buSzPts val="1800"/>
              <a:buFont typeface="Microsoft JhengHei"/>
              <a:buChar char="●"/>
            </a:pPr>
            <a:r>
              <a:rPr lang="zh-TW" sz="1800">
                <a:solidFill>
                  <a:srgbClr val="FFFFFF"/>
                </a:solidFill>
                <a:latin typeface="Microsoft JhengHei"/>
                <a:ea typeface="Microsoft JhengHei"/>
                <a:cs typeface="Microsoft JhengHei"/>
                <a:sym typeface="Microsoft JhengHei"/>
              </a:rPr>
              <a:t>其中會特別分析角色「死亡」的議題。</a:t>
            </a:r>
            <a:endParaRPr sz="1800">
              <a:solidFill>
                <a:srgbClr val="FFFFFF"/>
              </a:solidFill>
              <a:latin typeface="Microsoft JhengHei"/>
              <a:ea typeface="Microsoft JhengHei"/>
              <a:cs typeface="Microsoft JhengHei"/>
              <a:sym typeface="Microsoft JhengHe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Problem definition</a:t>
            </a:r>
            <a:endParaRPr/>
          </a:p>
        </p:txBody>
      </p:sp>
      <p:sp>
        <p:nvSpPr>
          <p:cNvPr id="154" name="Shape 154"/>
          <p:cNvSpPr txBox="1"/>
          <p:nvPr>
            <p:ph idx="1" type="body"/>
          </p:nvPr>
        </p:nvSpPr>
        <p:spPr>
          <a:xfrm>
            <a:off x="1297500" y="1415150"/>
            <a:ext cx="7038900" cy="32058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Task 1：Mining From Books</a:t>
            </a:r>
            <a:endParaRPr sz="1800">
              <a:latin typeface="Microsoft JhengHei"/>
              <a:ea typeface="Microsoft JhengHei"/>
              <a:cs typeface="Microsoft JhengHei"/>
              <a:sym typeface="Microsoft JhengHei"/>
            </a:endParaRPr>
          </a:p>
          <a:p>
            <a:pPr indent="-342900" lvl="0" marL="4572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根據冰與火之歌一到五集的內容分析</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主要角色關係圖</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solidFill>
                  <a:srgbClr val="FFFFFF"/>
                </a:solidFill>
                <a:latin typeface="Microsoft JhengHei"/>
                <a:ea typeface="Microsoft JhengHei"/>
                <a:cs typeface="Microsoft JhengHei"/>
                <a:sym typeface="Microsoft JhengHei"/>
              </a:rPr>
              <a:t>Input：Preprocessed Novel Data</a:t>
            </a:r>
            <a:endParaRPr sz="1800">
              <a:solidFill>
                <a:srgbClr val="FFFFFF"/>
              </a:solidFill>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solidFill>
                  <a:srgbClr val="FFFFFF"/>
                </a:solidFill>
                <a:latin typeface="Microsoft JhengHei"/>
                <a:ea typeface="Microsoft JhengHei"/>
                <a:cs typeface="Microsoft JhengHei"/>
                <a:sym typeface="Microsoft JhengHei"/>
              </a:rPr>
              <a:t>Output ：Relationship Picture</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各家族死亡人數變化</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Input：Kaggle’s dataset (</a:t>
            </a:r>
            <a:r>
              <a:rPr lang="zh-TW" sz="1800">
                <a:solidFill>
                  <a:srgbClr val="FFFFFF"/>
                </a:solidFill>
                <a:latin typeface="Microsoft JhengHei"/>
                <a:ea typeface="Microsoft JhengHei"/>
                <a:cs typeface="Microsoft JhengHei"/>
                <a:sym typeface="Microsoft JhengHei"/>
              </a:rPr>
              <a:t>character-deaths.csv</a:t>
            </a:r>
            <a:r>
              <a:rPr lang="zh-TW" sz="1800">
                <a:latin typeface="Microsoft JhengHei"/>
                <a:ea typeface="Microsoft JhengHei"/>
                <a:cs typeface="Microsoft JhengHei"/>
                <a:sym typeface="Microsoft JhengHei"/>
              </a:rPr>
              <a:t>) with preprocessing</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Output：</a:t>
            </a:r>
            <a:r>
              <a:rPr lang="zh-TW" sz="1800">
                <a:solidFill>
                  <a:srgbClr val="FFFFFF"/>
                </a:solidFill>
                <a:latin typeface="Microsoft JhengHei"/>
                <a:ea typeface="Microsoft JhengHei"/>
                <a:cs typeface="Microsoft JhengHei"/>
                <a:sym typeface="Microsoft JhengHei"/>
              </a:rPr>
              <a:t>Histogram</a:t>
            </a:r>
            <a:endParaRPr sz="1800">
              <a:solidFill>
                <a:srgbClr val="FFFFFF"/>
              </a:solidFill>
              <a:latin typeface="Microsoft JhengHei"/>
              <a:ea typeface="Microsoft JhengHei"/>
              <a:cs typeface="Microsoft JhengHei"/>
              <a:sym typeface="Microsoft JhengHei"/>
            </a:endParaRPr>
          </a:p>
          <a:p>
            <a:pPr indent="0" lvl="0" marL="0" rtl="0">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Shape 15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Problem definition</a:t>
            </a:r>
            <a:endParaRPr/>
          </a:p>
          <a:p>
            <a:pPr indent="0" lvl="0" marL="0">
              <a:spcBef>
                <a:spcPts val="0"/>
              </a:spcBef>
              <a:spcAft>
                <a:spcPts val="0"/>
              </a:spcAft>
              <a:buNone/>
            </a:pPr>
            <a:r>
              <a:t/>
            </a:r>
            <a:endParaRPr/>
          </a:p>
        </p:txBody>
      </p:sp>
      <p:sp>
        <p:nvSpPr>
          <p:cNvPr id="160" name="Shape 160"/>
          <p:cNvSpPr txBox="1"/>
          <p:nvPr>
            <p:ph idx="1" type="body"/>
          </p:nvPr>
        </p:nvSpPr>
        <p:spPr>
          <a:xfrm>
            <a:off x="1297500" y="1415150"/>
            <a:ext cx="7038900" cy="2911200"/>
          </a:xfrm>
          <a:prstGeom prst="rect">
            <a:avLst/>
          </a:prstGeom>
        </p:spPr>
        <p:txBody>
          <a:bodyPr anchorCtr="0" anchor="t" bIns="91425" lIns="91425" spcFirstLastPara="1" rIns="91425" wrap="square" tIns="91425">
            <a:noAutofit/>
          </a:bodyPr>
          <a:lstStyle/>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各家族總死亡人數比例</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Input：Kaggle’s dataset (</a:t>
            </a:r>
            <a:r>
              <a:rPr lang="zh-TW" sz="1800">
                <a:solidFill>
                  <a:srgbClr val="FFFFFF"/>
                </a:solidFill>
                <a:latin typeface="Microsoft JhengHei"/>
                <a:ea typeface="Microsoft JhengHei"/>
                <a:cs typeface="Microsoft JhengHei"/>
                <a:sym typeface="Microsoft JhengHei"/>
              </a:rPr>
              <a:t>character-deaths.csv</a:t>
            </a:r>
            <a:r>
              <a:rPr lang="zh-TW" sz="1800">
                <a:latin typeface="Microsoft JhengHei"/>
                <a:ea typeface="Microsoft JhengHei"/>
                <a:cs typeface="Microsoft JhengHei"/>
                <a:sym typeface="Microsoft JhengHei"/>
              </a:rPr>
              <a:t>) with preprocessing</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Output：Pie Chart</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視角統計</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Input：Novel Data</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Char char="■"/>
            </a:pPr>
            <a:r>
              <a:rPr lang="zh-TW" sz="1800">
                <a:latin typeface="Microsoft JhengHei"/>
                <a:ea typeface="Microsoft JhengHei"/>
                <a:cs typeface="Microsoft JhengHei"/>
                <a:sym typeface="Microsoft JhengHei"/>
              </a:rPr>
              <a:t>Output：</a:t>
            </a:r>
            <a:r>
              <a:rPr lang="zh-TW" sz="1800">
                <a:solidFill>
                  <a:srgbClr val="FFFFFF"/>
                </a:solidFill>
                <a:latin typeface="Microsoft JhengHei"/>
                <a:ea typeface="Microsoft JhengHei"/>
                <a:cs typeface="Microsoft JhengHei"/>
                <a:sym typeface="Microsoft JhengHei"/>
              </a:rPr>
              <a:t>Histogram</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每集的關鍵字</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Input：Novel Data</a:t>
            </a:r>
            <a:endParaRPr sz="1800">
              <a:latin typeface="Microsoft JhengHei"/>
              <a:ea typeface="Microsoft JhengHei"/>
              <a:cs typeface="Microsoft JhengHei"/>
              <a:sym typeface="Microsoft JhengHei"/>
            </a:endParaRPr>
          </a:p>
          <a:p>
            <a:pPr indent="-342900" lvl="2" marL="13716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Output：Word Cloud</a:t>
            </a:r>
            <a:endParaRPr sz="1800">
              <a:latin typeface="Microsoft JhengHei"/>
              <a:ea typeface="Microsoft JhengHei"/>
              <a:cs typeface="Microsoft JhengHei"/>
              <a:sym typeface="Microsoft JhengHe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Problem definition</a:t>
            </a:r>
            <a:endParaRPr/>
          </a:p>
          <a:p>
            <a:pPr indent="0" lvl="0" marL="0" rtl="0">
              <a:spcBef>
                <a:spcPts val="0"/>
              </a:spcBef>
              <a:spcAft>
                <a:spcPts val="0"/>
              </a:spcAft>
              <a:buNone/>
            </a:pPr>
            <a:r>
              <a:t/>
            </a:r>
            <a:endParaRPr/>
          </a:p>
        </p:txBody>
      </p:sp>
      <p:sp>
        <p:nvSpPr>
          <p:cNvPr id="166" name="Shape 16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zh-TW" sz="1800">
                <a:latin typeface="Microsoft JhengHei"/>
                <a:ea typeface="Microsoft JhengHei"/>
                <a:cs typeface="Microsoft JhengHei"/>
                <a:sym typeface="Microsoft JhengHei"/>
              </a:rPr>
              <a:t>Task 2：Prediction of Death</a:t>
            </a:r>
            <a:endParaRPr sz="1800">
              <a:latin typeface="Microsoft JhengHei"/>
              <a:ea typeface="Microsoft JhengHei"/>
              <a:cs typeface="Microsoft JhengHei"/>
              <a:sym typeface="Microsoft JhengHei"/>
            </a:endParaRPr>
          </a:p>
          <a:p>
            <a:pPr indent="-342900" lvl="0" marL="4572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預測哪些角色最有可能在未來的劇情中死亡</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Input：Novel, </a:t>
            </a:r>
            <a:r>
              <a:rPr lang="zh-TW" sz="1800">
                <a:solidFill>
                  <a:srgbClr val="FFFFFF"/>
                </a:solidFill>
                <a:latin typeface="Microsoft JhengHei"/>
                <a:ea typeface="Microsoft JhengHei"/>
                <a:cs typeface="Microsoft JhengHei"/>
                <a:sym typeface="Microsoft JhengHei"/>
              </a:rPr>
              <a:t>Preprocessed </a:t>
            </a:r>
            <a:r>
              <a:rPr lang="zh-TW" sz="1800">
                <a:latin typeface="Microsoft JhengHei"/>
                <a:ea typeface="Microsoft JhengHei"/>
                <a:cs typeface="Microsoft JhengHei"/>
                <a:sym typeface="Microsoft JhengHei"/>
              </a:rPr>
              <a:t>Kaggle’s Data, Wiki</a:t>
            </a:r>
            <a:endParaRPr sz="1800">
              <a:latin typeface="Microsoft JhengHei"/>
              <a:ea typeface="Microsoft JhengHei"/>
              <a:cs typeface="Microsoft JhengHei"/>
              <a:sym typeface="Microsoft JhengHei"/>
            </a:endParaRPr>
          </a:p>
          <a:p>
            <a:pPr indent="-342900" lvl="1" marL="914400" rtl="0">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Output：Alive or death</a:t>
            </a:r>
            <a:endParaRPr sz="1800">
              <a:latin typeface="Microsoft JhengHei"/>
              <a:ea typeface="Microsoft JhengHei"/>
              <a:cs typeface="Microsoft JhengHei"/>
              <a:sym typeface="Microsoft JhengHe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Shape 17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Related works</a:t>
            </a:r>
            <a:endParaRPr/>
          </a:p>
          <a:p>
            <a:pPr indent="0" lvl="0" marL="0" rtl="0">
              <a:spcBef>
                <a:spcPts val="0"/>
              </a:spcBef>
              <a:spcAft>
                <a:spcPts val="0"/>
              </a:spcAft>
              <a:buNone/>
            </a:pPr>
            <a:r>
              <a:t/>
            </a:r>
            <a:endParaRPr>
              <a:solidFill>
                <a:srgbClr val="FFFFFF"/>
              </a:solidFill>
            </a:endParaRPr>
          </a:p>
        </p:txBody>
      </p:sp>
      <p:sp>
        <p:nvSpPr>
          <p:cNvPr id="172" name="Shape 172"/>
          <p:cNvSpPr txBox="1"/>
          <p:nvPr>
            <p:ph idx="1" type="body"/>
          </p:nvPr>
        </p:nvSpPr>
        <p:spPr>
          <a:xfrm>
            <a:off x="1297500" y="1242625"/>
            <a:ext cx="6283500" cy="2911200"/>
          </a:xfrm>
          <a:prstGeom prst="rect">
            <a:avLst/>
          </a:prstGeom>
        </p:spPr>
        <p:txBody>
          <a:bodyPr anchorCtr="0" anchor="t" bIns="91425" lIns="91425" spcFirstLastPara="1" rIns="91425" wrap="square" tIns="91425">
            <a:noAutofit/>
          </a:bodyPr>
          <a:lstStyle/>
          <a:p>
            <a:pPr indent="-336550" lvl="0" marL="457200" marR="0" rtl="0" algn="l">
              <a:lnSpc>
                <a:spcPct val="115000"/>
              </a:lnSpc>
              <a:spcBef>
                <a:spcPts val="0"/>
              </a:spcBef>
              <a:spcAft>
                <a:spcPts val="0"/>
              </a:spcAft>
              <a:buSzPts val="1700"/>
              <a:buFont typeface="Microsoft JhengHei"/>
              <a:buChar char="●"/>
            </a:pPr>
            <a:r>
              <a:rPr lang="zh-TW" sz="1700">
                <a:latin typeface="Microsoft JhengHei"/>
                <a:ea typeface="Microsoft JhengHei"/>
                <a:cs typeface="Microsoft JhengHei"/>
                <a:sym typeface="Microsoft JhengHei"/>
              </a:rPr>
              <a:t>JavaScript</a:t>
            </a:r>
            <a:r>
              <a:rPr lang="zh-TW" sz="1700">
                <a:solidFill>
                  <a:srgbClr val="F5F5F5"/>
                </a:solidFill>
                <a:highlight>
                  <a:srgbClr val="1F1F1F"/>
                </a:highlight>
              </a:rPr>
              <a:t> </a:t>
            </a:r>
            <a:r>
              <a:rPr lang="zh-TW" sz="1700">
                <a:latin typeface="Microsoft JhengHei"/>
                <a:ea typeface="Microsoft JhengHei"/>
                <a:cs typeface="Microsoft JhengHei"/>
                <a:sym typeface="Microsoft JhengHei"/>
              </a:rPr>
              <a:t>Course at the Technical University of Munich</a:t>
            </a:r>
            <a:endParaRPr sz="1700">
              <a:latin typeface="Microsoft JhengHei"/>
              <a:ea typeface="Microsoft JhengHei"/>
              <a:cs typeface="Microsoft JhengHei"/>
              <a:sym typeface="Microsoft JhengHei"/>
            </a:endParaRPr>
          </a:p>
          <a:p>
            <a:pPr indent="-336550" lvl="1" marL="914400" marR="0" rtl="0" algn="l">
              <a:lnSpc>
                <a:spcPct val="115000"/>
              </a:lnSpc>
              <a:spcBef>
                <a:spcPts val="0"/>
              </a:spcBef>
              <a:spcAft>
                <a:spcPts val="0"/>
              </a:spcAft>
              <a:buSzPts val="1700"/>
              <a:buFont typeface="Microsoft JhengHei"/>
              <a:buChar char="○"/>
            </a:pPr>
            <a:r>
              <a:rPr lang="zh-TW" sz="1700">
                <a:latin typeface="Microsoft JhengHei"/>
                <a:ea typeface="Microsoft JhengHei"/>
                <a:cs typeface="Microsoft JhengHei"/>
                <a:sym typeface="Microsoft JhengHei"/>
              </a:rPr>
              <a:t>Predict the death of  Characters </a:t>
            </a:r>
            <a:endParaRPr sz="1700">
              <a:latin typeface="Microsoft JhengHei"/>
              <a:ea typeface="Microsoft JhengHei"/>
              <a:cs typeface="Microsoft JhengHei"/>
              <a:sym typeface="Microsoft JhengHei"/>
            </a:endParaRPr>
          </a:p>
          <a:p>
            <a:pPr indent="-336550" lvl="1" marL="914400" marR="0" rtl="0" algn="l">
              <a:lnSpc>
                <a:spcPct val="115000"/>
              </a:lnSpc>
              <a:spcBef>
                <a:spcPts val="0"/>
              </a:spcBef>
              <a:spcAft>
                <a:spcPts val="0"/>
              </a:spcAft>
              <a:buSzPts val="1700"/>
              <a:buFont typeface="Microsoft JhengHei"/>
              <a:buChar char="○"/>
            </a:pPr>
            <a:r>
              <a:rPr lang="zh-TW" sz="1700">
                <a:latin typeface="Microsoft JhengHei"/>
                <a:ea typeface="Microsoft JhengHei"/>
                <a:cs typeface="Microsoft JhengHei"/>
                <a:sym typeface="Microsoft JhengHei"/>
              </a:rPr>
              <a:t>Method :</a:t>
            </a:r>
            <a:endParaRPr sz="1700">
              <a:latin typeface="Microsoft JhengHei"/>
              <a:ea typeface="Microsoft JhengHei"/>
              <a:cs typeface="Microsoft JhengHei"/>
              <a:sym typeface="Microsoft JhengHei"/>
            </a:endParaRPr>
          </a:p>
          <a:p>
            <a:pPr indent="-336550" lvl="2" marL="1371600" marR="0" rtl="0" algn="l">
              <a:lnSpc>
                <a:spcPct val="115000"/>
              </a:lnSpc>
              <a:spcBef>
                <a:spcPts val="0"/>
              </a:spcBef>
              <a:spcAft>
                <a:spcPts val="0"/>
              </a:spcAft>
              <a:buSzPts val="1700"/>
              <a:buFont typeface="Microsoft JhengHei"/>
              <a:buChar char="■"/>
            </a:pPr>
            <a:r>
              <a:rPr lang="zh-TW" sz="1700">
                <a:latin typeface="Microsoft JhengHei"/>
                <a:ea typeface="Microsoft JhengHei"/>
                <a:cs typeface="Microsoft JhengHei"/>
                <a:sym typeface="Microsoft JhengHei"/>
              </a:rPr>
              <a:t>Sequential Minimal Optimization Algorithm</a:t>
            </a:r>
            <a:endParaRPr sz="1700">
              <a:latin typeface="Microsoft JhengHei"/>
              <a:ea typeface="Microsoft JhengHei"/>
              <a:cs typeface="Microsoft JhengHei"/>
              <a:sym typeface="Microsoft JhengHei"/>
            </a:endParaRPr>
          </a:p>
          <a:p>
            <a:pPr indent="-336550" lvl="2" marL="1371600" marR="0" rtl="0" algn="l">
              <a:lnSpc>
                <a:spcPct val="115000"/>
              </a:lnSpc>
              <a:spcBef>
                <a:spcPts val="0"/>
              </a:spcBef>
              <a:spcAft>
                <a:spcPts val="0"/>
              </a:spcAft>
              <a:buSzPts val="1700"/>
              <a:buFont typeface="Microsoft JhengHei"/>
              <a:buChar char="■"/>
            </a:pPr>
            <a:r>
              <a:rPr lang="zh-TW" sz="1700">
                <a:latin typeface="Microsoft JhengHei"/>
                <a:ea typeface="Microsoft JhengHei"/>
                <a:cs typeface="Microsoft JhengHei"/>
                <a:sym typeface="Microsoft JhengHei"/>
              </a:rPr>
              <a:t>SVM</a:t>
            </a:r>
            <a:endParaRPr sz="1700">
              <a:latin typeface="Microsoft JhengHei"/>
              <a:ea typeface="Microsoft JhengHei"/>
              <a:cs typeface="Microsoft JhengHei"/>
              <a:sym typeface="Microsoft JhengHei"/>
            </a:endParaRPr>
          </a:p>
          <a:p>
            <a:pPr indent="-336550" lvl="1" marL="914400" marR="0" rtl="0" algn="l">
              <a:lnSpc>
                <a:spcPct val="115000"/>
              </a:lnSpc>
              <a:spcBef>
                <a:spcPts val="0"/>
              </a:spcBef>
              <a:spcAft>
                <a:spcPts val="0"/>
              </a:spcAft>
              <a:buSzPts val="1700"/>
              <a:buFont typeface="Microsoft JhengHei"/>
              <a:buChar char="○"/>
            </a:pPr>
            <a:r>
              <a:rPr lang="zh-TW" sz="1700">
                <a:latin typeface="Microsoft JhengHei"/>
                <a:ea typeface="Microsoft JhengHei"/>
                <a:cs typeface="Microsoft JhengHei"/>
                <a:sym typeface="Microsoft JhengHei"/>
              </a:rPr>
              <a:t>Precision : </a:t>
            </a:r>
            <a:endParaRPr sz="1700">
              <a:latin typeface="Microsoft JhengHei"/>
              <a:ea typeface="Microsoft JhengHei"/>
              <a:cs typeface="Microsoft JhengHei"/>
              <a:sym typeface="Microsoft JhengHei"/>
            </a:endParaRPr>
          </a:p>
          <a:p>
            <a:pPr indent="-336550" lvl="2" marL="1371600" marR="0" rtl="0" algn="l">
              <a:lnSpc>
                <a:spcPct val="115000"/>
              </a:lnSpc>
              <a:spcBef>
                <a:spcPts val="0"/>
              </a:spcBef>
              <a:spcAft>
                <a:spcPts val="0"/>
              </a:spcAft>
              <a:buSzPts val="1700"/>
              <a:buFont typeface="Microsoft JhengHei"/>
              <a:buChar char="■"/>
            </a:pPr>
            <a:r>
              <a:rPr lang="zh-TW" sz="1700">
                <a:latin typeface="Microsoft JhengHei"/>
                <a:ea typeface="Microsoft JhengHei"/>
                <a:cs typeface="Microsoft JhengHei"/>
                <a:sym typeface="Microsoft JhengHei"/>
              </a:rPr>
              <a:t>85%</a:t>
            </a:r>
            <a:endParaRPr sz="1700">
              <a:latin typeface="Microsoft JhengHei"/>
              <a:ea typeface="Microsoft JhengHei"/>
              <a:cs typeface="Microsoft JhengHei"/>
              <a:sym typeface="Microsoft JhengHei"/>
            </a:endParaRPr>
          </a:p>
        </p:txBody>
      </p:sp>
      <p:pic>
        <p:nvPicPr>
          <p:cNvPr id="173" name="Shape 173"/>
          <p:cNvPicPr preferRelativeResize="0"/>
          <p:nvPr/>
        </p:nvPicPr>
        <p:blipFill>
          <a:blip r:embed="rId3">
            <a:alphaModFix/>
          </a:blip>
          <a:stretch>
            <a:fillRect/>
          </a:stretch>
        </p:blipFill>
        <p:spPr>
          <a:xfrm>
            <a:off x="4550048" y="2783550"/>
            <a:ext cx="3531922" cy="1921625"/>
          </a:xfrm>
          <a:prstGeom prst="rect">
            <a:avLst/>
          </a:prstGeom>
          <a:noFill/>
          <a:ln>
            <a:noFill/>
          </a:ln>
        </p:spPr>
      </p:pic>
      <p:sp>
        <p:nvSpPr>
          <p:cNvPr id="174" name="Shape 174"/>
          <p:cNvSpPr txBox="1"/>
          <p:nvPr/>
        </p:nvSpPr>
        <p:spPr>
          <a:xfrm>
            <a:off x="3242050" y="4652575"/>
            <a:ext cx="5949000" cy="6942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zh-TW" sz="1100" u="sng">
                <a:solidFill>
                  <a:schemeClr val="accent5"/>
                </a:solidFill>
                <a:latin typeface="Lato"/>
                <a:ea typeface="Lato"/>
                <a:cs typeface="Lato"/>
                <a:sym typeface="Lato"/>
                <a:hlinkClick r:id="rId4"/>
              </a:rPr>
              <a:t>https://got.show/machine-learning-algorithm-predicts-death-game-of-thrones</a:t>
            </a:r>
            <a:endParaRPr sz="13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Shape 17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Challenges </a:t>
            </a:r>
            <a:endParaRPr/>
          </a:p>
        </p:txBody>
      </p:sp>
      <p:sp>
        <p:nvSpPr>
          <p:cNvPr id="180" name="Shape 18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55600" lvl="0" marL="457200" rtl="0">
              <a:spcBef>
                <a:spcPts val="0"/>
              </a:spcBef>
              <a:spcAft>
                <a:spcPts val="0"/>
              </a:spcAft>
              <a:buSzPts val="2000"/>
              <a:buChar char="●"/>
            </a:pPr>
            <a:r>
              <a:rPr lang="zh-TW" sz="2000"/>
              <a:t>Extract information from the novels</a:t>
            </a:r>
            <a:endParaRPr sz="2000"/>
          </a:p>
          <a:p>
            <a:pPr indent="-355600" lvl="0" marL="457200" rtl="0">
              <a:spcBef>
                <a:spcPts val="0"/>
              </a:spcBef>
              <a:spcAft>
                <a:spcPts val="0"/>
              </a:spcAft>
              <a:buSzPts val="2000"/>
              <a:buChar char="●"/>
            </a:pPr>
            <a:r>
              <a:rPr lang="zh-TW" sz="2000"/>
              <a:t>May involve in NLP</a:t>
            </a:r>
            <a:endParaRPr sz="2000"/>
          </a:p>
          <a:p>
            <a:pPr indent="-355600" lvl="0" marL="457200" rtl="0">
              <a:spcBef>
                <a:spcPts val="0"/>
              </a:spcBef>
              <a:spcAft>
                <a:spcPts val="0"/>
              </a:spcAft>
              <a:buSzPts val="2000"/>
              <a:buChar char="●"/>
            </a:pPr>
            <a:r>
              <a:rPr lang="zh-TW" sz="2000"/>
              <a:t>Choose useful feature</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Shape 18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zh-TW"/>
              <a:t>Dataset Descriptions</a:t>
            </a:r>
            <a:endParaRPr/>
          </a:p>
        </p:txBody>
      </p:sp>
      <p:sp>
        <p:nvSpPr>
          <p:cNvPr id="186" name="Shape 18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nSpc>
                <a:spcPct val="150000"/>
              </a:lnSpc>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小說總集(共5本)</a:t>
            </a:r>
            <a:endParaRPr sz="1800">
              <a:latin typeface="Microsoft JhengHei"/>
              <a:ea typeface="Microsoft JhengHei"/>
              <a:cs typeface="Microsoft JhengHei"/>
              <a:sym typeface="Microsoft JhengHei"/>
            </a:endParaRPr>
          </a:p>
          <a:p>
            <a:pPr indent="-342900" lvl="0" marL="457200" rtl="0">
              <a:lnSpc>
                <a:spcPct val="150000"/>
              </a:lnSpc>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Kaggle Dataset</a:t>
            </a:r>
            <a:endParaRPr sz="1800">
              <a:latin typeface="Microsoft JhengHei"/>
              <a:ea typeface="Microsoft JhengHei"/>
              <a:cs typeface="Microsoft JhengHei"/>
              <a:sym typeface="Microsoft JhengHei"/>
            </a:endParaRPr>
          </a:p>
          <a:p>
            <a:pPr indent="-342900" lvl="1" marL="914400" rtl="0">
              <a:lnSpc>
                <a:spcPct val="150000"/>
              </a:lnSpc>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male, culture, house, apperence, noble, age , popularity</a:t>
            </a:r>
            <a:endParaRPr sz="1800">
              <a:latin typeface="Microsoft JhengHei"/>
              <a:ea typeface="Microsoft JhengHei"/>
              <a:cs typeface="Microsoft JhengHei"/>
              <a:sym typeface="Microsoft JhengHei"/>
            </a:endParaRPr>
          </a:p>
          <a:p>
            <a:pPr indent="-342900" lvl="1" marL="914400" rtl="0">
              <a:lnSpc>
                <a:spcPct val="150000"/>
              </a:lnSpc>
              <a:spcBef>
                <a:spcPts val="0"/>
              </a:spcBef>
              <a:spcAft>
                <a:spcPts val="0"/>
              </a:spcAft>
              <a:buSzPts val="1800"/>
              <a:buFont typeface="Microsoft JhengHei"/>
              <a:buChar char="○"/>
            </a:pPr>
            <a:r>
              <a:rPr lang="zh-TW" sz="1800">
                <a:latin typeface="Microsoft JhengHei"/>
                <a:ea typeface="Microsoft JhengHei"/>
                <a:cs typeface="Microsoft JhengHei"/>
                <a:sym typeface="Microsoft JhengHei"/>
              </a:rPr>
              <a:t>mother_is_alive,father_is_alive,spouse_is_alive…...</a:t>
            </a:r>
            <a:endParaRPr sz="1800">
              <a:latin typeface="Microsoft JhengHei"/>
              <a:ea typeface="Microsoft JhengHei"/>
              <a:cs typeface="Microsoft JhengHei"/>
              <a:sym typeface="Microsoft JhengHei"/>
            </a:endParaRPr>
          </a:p>
          <a:p>
            <a:pPr indent="-342900" lvl="1" marL="914400" rtl="0">
              <a:lnSpc>
                <a:spcPct val="150000"/>
              </a:lnSpc>
              <a:spcBef>
                <a:spcPts val="0"/>
              </a:spcBef>
              <a:spcAft>
                <a:spcPts val="0"/>
              </a:spcAft>
              <a:buSzPts val="1800"/>
              <a:buFont typeface="Microsoft JhengHei"/>
              <a:buChar char="○"/>
            </a:pPr>
            <a:r>
              <a:rPr lang="zh-TW" sz="1800" strike="sngStrike">
                <a:latin typeface="Microsoft JhengHei"/>
                <a:ea typeface="Microsoft JhengHei"/>
                <a:cs typeface="Microsoft JhengHei"/>
                <a:sym typeface="Microsoft JhengHei"/>
              </a:rPr>
              <a:t>title</a:t>
            </a:r>
            <a:r>
              <a:rPr lang="zh-TW" sz="1800">
                <a:latin typeface="Microsoft JhengHei"/>
                <a:ea typeface="Microsoft JhengHei"/>
                <a:cs typeface="Microsoft JhengHei"/>
                <a:sym typeface="Microsoft JhengHei"/>
              </a:rPr>
              <a:t>, </a:t>
            </a:r>
            <a:r>
              <a:rPr lang="zh-TW" sz="1800" strike="sngStrike">
                <a:latin typeface="Microsoft JhengHei"/>
                <a:ea typeface="Microsoft JhengHei"/>
                <a:cs typeface="Microsoft JhengHei"/>
                <a:sym typeface="Microsoft JhengHei"/>
              </a:rPr>
              <a:t>dateOfBirth</a:t>
            </a:r>
            <a:r>
              <a:rPr lang="zh-TW" sz="1800">
                <a:latin typeface="Microsoft JhengHei"/>
                <a:ea typeface="Microsoft JhengHei"/>
                <a:cs typeface="Microsoft JhengHei"/>
                <a:sym typeface="Microsoft JhengHei"/>
              </a:rPr>
              <a:t>, </a:t>
            </a:r>
            <a:r>
              <a:rPr lang="zh-TW" sz="1800" strike="sngStrike">
                <a:latin typeface="Microsoft JhengHei"/>
                <a:ea typeface="Microsoft JhengHei"/>
                <a:cs typeface="Microsoft JhengHei"/>
                <a:sym typeface="Microsoft JhengHei"/>
              </a:rPr>
              <a:t>DateOfDeath</a:t>
            </a:r>
            <a:r>
              <a:rPr lang="zh-TW" sz="1800">
                <a:latin typeface="Microsoft JhengHei"/>
                <a:ea typeface="Microsoft JhengHei"/>
                <a:cs typeface="Microsoft JhengHei"/>
                <a:sym typeface="Microsoft JhengHei"/>
              </a:rPr>
              <a:t>, </a:t>
            </a:r>
            <a:r>
              <a:rPr lang="zh-TW" sz="1800" strike="sngStrike">
                <a:latin typeface="Microsoft JhengHei"/>
                <a:ea typeface="Microsoft JhengHei"/>
                <a:cs typeface="Microsoft JhengHei"/>
                <a:sym typeface="Microsoft JhengHei"/>
              </a:rPr>
              <a:t>mother</a:t>
            </a:r>
            <a:r>
              <a:rPr lang="zh-TW" sz="1800">
                <a:latin typeface="Microsoft JhengHei"/>
                <a:ea typeface="Microsoft JhengHei"/>
                <a:cs typeface="Microsoft JhengHei"/>
                <a:sym typeface="Microsoft JhengHei"/>
              </a:rPr>
              <a:t>, </a:t>
            </a:r>
            <a:r>
              <a:rPr lang="zh-TW" sz="1800" strike="sngStrike">
                <a:latin typeface="Microsoft JhengHei"/>
                <a:ea typeface="Microsoft JhengHei"/>
                <a:cs typeface="Microsoft JhengHei"/>
                <a:sym typeface="Microsoft JhengHei"/>
              </a:rPr>
              <a:t>father</a:t>
            </a:r>
            <a:r>
              <a:rPr lang="zh-TW" sz="1800">
                <a:latin typeface="Microsoft JhengHei"/>
                <a:ea typeface="Microsoft JhengHei"/>
                <a:cs typeface="Microsoft JhengHei"/>
                <a:sym typeface="Microsoft JhengHei"/>
              </a:rPr>
              <a:t>,</a:t>
            </a:r>
            <a:r>
              <a:rPr lang="zh-TW" sz="1800" strike="sngStrike">
                <a:latin typeface="Microsoft JhengHei"/>
                <a:ea typeface="Microsoft JhengHei"/>
                <a:cs typeface="Microsoft JhengHei"/>
                <a:sym typeface="Microsoft JhengHei"/>
              </a:rPr>
              <a:t>spouse...</a:t>
            </a:r>
            <a:endParaRPr sz="1800">
              <a:latin typeface="Microsoft JhengHei"/>
              <a:ea typeface="Microsoft JhengHei"/>
              <a:cs typeface="Microsoft JhengHei"/>
              <a:sym typeface="Microsoft JhengHei"/>
            </a:endParaRPr>
          </a:p>
          <a:p>
            <a:pPr indent="-342900" lvl="1" marL="914400" rtl="0">
              <a:lnSpc>
                <a:spcPct val="150000"/>
              </a:lnSpc>
              <a:spcBef>
                <a:spcPts val="0"/>
              </a:spcBef>
              <a:spcAft>
                <a:spcPts val="0"/>
              </a:spcAft>
              <a:buSzPts val="1800"/>
              <a:buFont typeface="Microsoft JhengHei"/>
              <a:buChar char="○"/>
            </a:pPr>
            <a:r>
              <a:rPr lang="zh-TW" sz="1800">
                <a:solidFill>
                  <a:srgbClr val="EA9999"/>
                </a:solidFill>
                <a:latin typeface="Microsoft JhengHei"/>
                <a:ea typeface="Microsoft JhengHei"/>
                <a:cs typeface="Microsoft JhengHei"/>
                <a:sym typeface="Microsoft JhengHei"/>
              </a:rPr>
              <a:t>house, culture</a:t>
            </a:r>
            <a:r>
              <a:rPr lang="zh-TW" sz="1800">
                <a:solidFill>
                  <a:srgbClr val="EA9999"/>
                </a:solidFill>
                <a:latin typeface="Microsoft JhengHei"/>
                <a:ea typeface="Microsoft JhengHei"/>
                <a:cs typeface="Microsoft JhengHei"/>
                <a:sym typeface="Microsoft JhengHei"/>
              </a:rPr>
              <a:t>, overlord</a:t>
            </a:r>
            <a:endParaRPr sz="1800">
              <a:latin typeface="Microsoft JhengHei"/>
              <a:ea typeface="Microsoft JhengHei"/>
              <a:cs typeface="Microsoft JhengHei"/>
              <a:sym typeface="Microsoft JhengHe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